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embeddedFontLst>
    <p:embeddedFont>
      <p:font typeface="Merriweather" panose="00000500000000000000" pitchFamily="2" charset="0"/>
      <p:regular r:id="rId32"/>
      <p:bold r:id="rId33"/>
      <p:italic r:id="rId34"/>
      <p:boldItalic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3bd2912ff3_0_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3bd2912ff3_0_4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3bd2912ff3_0_5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3bd2912ff3_0_5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3bd2912ff3_0_5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3bd2912ff3_0_5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3bd2912ff3_0_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3bd2912ff3_0_5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3bd2912ff3_0_5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3bd2912ff3_0_5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3bd2912ff3_0_5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3bd2912ff3_0_5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3bd2912ff3_0_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3bd2912ff3_0_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60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Roboto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3bd2912ff3_0_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3bd2912ff3_0_6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3bd2912ff3_0_6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3bd2912ff3_0_6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Latin square is a square grid with sample positions such a way that their can be only one sample in each row or each column.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Latin Hypercube is a generalization of this concept where in which each sample is the only one in each axis aligned hyperplane containing it.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3bd2912ff3_0_6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3bd2912ff3_0_6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bd2912ff3_0_6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3bd2912ff3_0_6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3bd2912ff3_0_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3bd2912ff3_0_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3bd2912ff3_0_6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3bd2912ff3_0_6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3bd2912ff3_0_6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3bd2912ff3_0_6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3bd2912ff3_0_6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3bd2912ff3_0_6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The rank numbers are the values of k used to generate samples</a:t>
            </a: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3bd2912ff3_0_7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3bd2912ff3_0_7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3bd2912ff3_0_7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3bd2912ff3_0_7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New ordering matrix does not allow the variables to match target correlation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coefficients well, nothing can be done to rectify the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problem.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3bd2912ff3_0_7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13bd2912ff3_0_7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3bd2912ff3_0_7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13bd2912ff3_0_7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3bd2912ff3_0_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13bd2912ff3_0_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3bd2912ff3_0_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13bd2912ff3_0_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3bd2912ff3_0_7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13bd2912ff3_0_7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3bd2912ff3_0_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13bd2912ff3_0_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3bd2912ff3_0_7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13bd2912ff3_0_7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3bd2912ff3_0_8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13bd2912ff3_0_8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13bd2912ff3_0_7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13bd2912ff3_0_7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13bd2912ff3_0_8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13bd2912ff3_0_8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3bd2912ff3_0_8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13bd2912ff3_0_8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Latin Hypercube Sampling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Uncertainty quantification in machine learning</a:t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4714875" y="3536150"/>
            <a:ext cx="41175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Mridul Varghese Koshy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22963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MSc Data Science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Overview</a:t>
            </a:r>
            <a:endParaRPr/>
          </a:p>
        </p:txBody>
      </p:sp>
      <p:sp>
        <p:nvSpPr>
          <p:cNvPr id="73" name="Google Shape;73;p14"/>
          <p:cNvSpPr txBox="1"/>
          <p:nvPr/>
        </p:nvSpPr>
        <p:spPr>
          <a:xfrm>
            <a:off x="792950" y="1532325"/>
            <a:ext cx="78759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Introduction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Monte Carlo Simulation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Latin Hypercube Sampling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Sample Generation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Sample Ordering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Poisson process simulation results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Conclusion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" name="Google Shape;74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Introduction</a:t>
            </a:r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77466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b="1"/>
              <a:t>Sampling</a:t>
            </a:r>
            <a:r>
              <a:rPr lang="en-GB"/>
              <a:t> is the process by which values are randomly taken from input probability distributions.</a:t>
            </a:r>
            <a:endParaRPr/>
          </a:p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There are several different ways in which a probability sample can be selected.                                Eg: Simple Random Sampling, Systematic Random Sampling, Stratified Random Sampling, etc.</a:t>
            </a:r>
            <a:endParaRPr/>
          </a:p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Choosing a sampling method affects both the quality of the result and the length of simulation time.</a:t>
            </a:r>
            <a:endParaRPr/>
          </a:p>
          <a:p>
            <a:pPr marL="457200" lvl="0" indent="0" algn="l" rtl="0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latin typeface="Roboto"/>
                <a:ea typeface="Roboto"/>
                <a:cs typeface="Roboto"/>
                <a:sym typeface="Roboto"/>
              </a:rPr>
              <a:t>Source: Moazzen,Iman. “Latin Hypercube Sampling” 05 Apr 2016 , University of Victoria</a:t>
            </a:r>
            <a:endParaRPr/>
          </a:p>
        </p:txBody>
      </p:sp>
      <p:sp>
        <p:nvSpPr>
          <p:cNvPr id="87" name="Google Shape;87;p16"/>
          <p:cNvSpPr txBox="1"/>
          <p:nvPr/>
        </p:nvSpPr>
        <p:spPr>
          <a:xfrm>
            <a:off x="546500" y="246450"/>
            <a:ext cx="5636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Cumulative Probability Distribution</a:t>
            </a:r>
            <a:endParaRPr b="1">
              <a:solidFill>
                <a:srgbClr val="1C458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1039425" y="878675"/>
            <a:ext cx="6290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Any probabilistic distribution may be expressed in its cumulative form.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9675" y="1334825"/>
            <a:ext cx="6696075" cy="29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latin typeface="Roboto"/>
                <a:ea typeface="Roboto"/>
                <a:cs typeface="Roboto"/>
                <a:sym typeface="Roboto"/>
              </a:rPr>
              <a:t>Source: Moazzen,Iman. “Latin Hypercube Sampling” 05 Apr 2016 , University of Victoria</a:t>
            </a:r>
            <a:endParaRPr sz="8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7"/>
          <p:cNvSpPr txBox="1"/>
          <p:nvPr/>
        </p:nvSpPr>
        <p:spPr>
          <a:xfrm>
            <a:off x="546500" y="246450"/>
            <a:ext cx="5636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Cumulative Probability Distribution</a:t>
            </a:r>
            <a:endParaRPr b="1">
              <a:solidFill>
                <a:srgbClr val="1C458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" name="Google Shape;97;p17"/>
          <p:cNvSpPr txBox="1"/>
          <p:nvPr/>
        </p:nvSpPr>
        <p:spPr>
          <a:xfrm>
            <a:off x="1039425" y="696500"/>
            <a:ext cx="6290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Any probabilistic distribution may be expressed in its cumulative form.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450" y="1115150"/>
            <a:ext cx="7172039" cy="293772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latin typeface="Roboto"/>
                <a:ea typeface="Roboto"/>
                <a:cs typeface="Roboto"/>
                <a:sym typeface="Roboto"/>
              </a:rPr>
              <a:t>Source: Moazzen,Iman. “Latin Hypercube Sampling” 05 Apr 2016 , University of Victoria</a:t>
            </a:r>
            <a:endParaRPr/>
          </a:p>
        </p:txBody>
      </p:sp>
      <p:sp>
        <p:nvSpPr>
          <p:cNvPr id="105" name="Google Shape;105;p18"/>
          <p:cNvSpPr txBox="1"/>
          <p:nvPr/>
        </p:nvSpPr>
        <p:spPr>
          <a:xfrm>
            <a:off x="546500" y="246450"/>
            <a:ext cx="5636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Cumulative Probability Distribution</a:t>
            </a:r>
            <a:endParaRPr b="1">
              <a:solidFill>
                <a:srgbClr val="1C458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1039425" y="878675"/>
            <a:ext cx="6290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Any probabilistic distribution may be expressed in its cumulative form.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225" y="1334825"/>
            <a:ext cx="7174326" cy="2937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Monte Carlo Simulation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83466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Monte Carlo simulation is a computerized mathematical technique for generating random sample data based on some known distribution for numerical experiments.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800" y="2467350"/>
            <a:ext cx="8734425" cy="211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/>
        </p:nvSpPr>
        <p:spPr>
          <a:xfrm>
            <a:off x="75025" y="1371600"/>
            <a:ext cx="8133300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-GB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For each sample, the computer will generate a random variable between 0 and 1.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-GB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number will be assigned to a value using cumulative probability distribution.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" name="Google Shape;122;p20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Monte Carlo Simulation</a:t>
            </a:r>
            <a:endParaRPr/>
          </a:p>
        </p:txBody>
      </p:sp>
      <p:pic>
        <p:nvPicPr>
          <p:cNvPr id="123" name="Google Shape;12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25" y="2160450"/>
            <a:ext cx="3509922" cy="2852099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24" name="Google Shape;124;p20"/>
          <p:cNvCxnSpPr/>
          <p:nvPr/>
        </p:nvCxnSpPr>
        <p:spPr>
          <a:xfrm rot="10800000" flipH="1">
            <a:off x="621500" y="4029000"/>
            <a:ext cx="1135800" cy="10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5" name="Google Shape;125;p20"/>
          <p:cNvCxnSpPr/>
          <p:nvPr/>
        </p:nvCxnSpPr>
        <p:spPr>
          <a:xfrm flipH="1">
            <a:off x="1735850" y="4039800"/>
            <a:ext cx="10800" cy="66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6" name="Google Shape;126;p20"/>
          <p:cNvSpPr/>
          <p:nvPr/>
        </p:nvSpPr>
        <p:spPr>
          <a:xfrm flipH="1">
            <a:off x="1634150" y="4704300"/>
            <a:ext cx="214200" cy="150000"/>
          </a:xfrm>
          <a:prstGeom prst="mathMultiply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7" name="Google Shape;127;p20"/>
          <p:cNvCxnSpPr/>
          <p:nvPr/>
        </p:nvCxnSpPr>
        <p:spPr>
          <a:xfrm>
            <a:off x="632225" y="3664750"/>
            <a:ext cx="1296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8" name="Google Shape;128;p20"/>
          <p:cNvCxnSpPr/>
          <p:nvPr/>
        </p:nvCxnSpPr>
        <p:spPr>
          <a:xfrm flipH="1">
            <a:off x="1918025" y="3675450"/>
            <a:ext cx="10800" cy="1022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9" name="Google Shape;129;p20"/>
          <p:cNvSpPr/>
          <p:nvPr/>
        </p:nvSpPr>
        <p:spPr>
          <a:xfrm flipH="1">
            <a:off x="1810988" y="4708250"/>
            <a:ext cx="214200" cy="150000"/>
          </a:xfrm>
          <a:prstGeom prst="mathMultiply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0" name="Google Shape;130;p20"/>
          <p:cNvCxnSpPr/>
          <p:nvPr/>
        </p:nvCxnSpPr>
        <p:spPr>
          <a:xfrm>
            <a:off x="642950" y="3289700"/>
            <a:ext cx="1414500" cy="10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1" name="Google Shape;131;p20"/>
          <p:cNvCxnSpPr/>
          <p:nvPr/>
        </p:nvCxnSpPr>
        <p:spPr>
          <a:xfrm>
            <a:off x="2068125" y="3257550"/>
            <a:ext cx="300" cy="1450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2" name="Google Shape;132;p20"/>
          <p:cNvSpPr/>
          <p:nvPr/>
        </p:nvSpPr>
        <p:spPr>
          <a:xfrm flipH="1">
            <a:off x="1961163" y="4708250"/>
            <a:ext cx="214200" cy="150000"/>
          </a:xfrm>
          <a:prstGeom prst="mathMultiply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3" name="Google Shape;133;p20"/>
          <p:cNvCxnSpPr/>
          <p:nvPr/>
        </p:nvCxnSpPr>
        <p:spPr>
          <a:xfrm rot="10800000" flipH="1">
            <a:off x="642950" y="2753825"/>
            <a:ext cx="1650300" cy="10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4" name="Google Shape;134;p20"/>
          <p:cNvCxnSpPr/>
          <p:nvPr/>
        </p:nvCxnSpPr>
        <p:spPr>
          <a:xfrm>
            <a:off x="2314575" y="2764625"/>
            <a:ext cx="21300" cy="1971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5" name="Google Shape;135;p20"/>
          <p:cNvSpPr/>
          <p:nvPr/>
        </p:nvSpPr>
        <p:spPr>
          <a:xfrm flipH="1">
            <a:off x="2218113" y="4708250"/>
            <a:ext cx="214200" cy="150000"/>
          </a:xfrm>
          <a:prstGeom prst="mathMultiply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20"/>
          <p:cNvSpPr txBox="1"/>
          <p:nvPr/>
        </p:nvSpPr>
        <p:spPr>
          <a:xfrm>
            <a:off x="4586300" y="2486025"/>
            <a:ext cx="3943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Each sample is entirely random: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sample can be taken from anywhere within the range of input distribution.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20"/>
          <p:cNvSpPr txBox="1"/>
          <p:nvPr/>
        </p:nvSpPr>
        <p:spPr>
          <a:xfrm>
            <a:off x="4590500" y="3561225"/>
            <a:ext cx="3782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Memoryless approach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Large number of samples are required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Latin Hypercube Sampling</a:t>
            </a:r>
            <a:endParaRPr/>
          </a:p>
        </p:txBody>
      </p:sp>
      <p:sp>
        <p:nvSpPr>
          <p:cNvPr id="144" name="Google Shape;144;p21"/>
          <p:cNvSpPr txBox="1"/>
          <p:nvPr/>
        </p:nvSpPr>
        <p:spPr>
          <a:xfrm>
            <a:off x="471500" y="1543050"/>
            <a:ext cx="80154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One of the best small-sample Monte Carlo method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Less samples required for recreating the input distribution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5" name="Google Shape;14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421825"/>
            <a:ext cx="3265875" cy="25692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6" name="Google Shape;14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399" y="2421825"/>
            <a:ext cx="3265875" cy="256927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47" name="Google Shape;147;p21"/>
          <p:cNvCxnSpPr/>
          <p:nvPr/>
        </p:nvCxnSpPr>
        <p:spPr>
          <a:xfrm>
            <a:off x="696525" y="4382700"/>
            <a:ext cx="878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8" name="Google Shape;148;p21"/>
          <p:cNvCxnSpPr/>
          <p:nvPr/>
        </p:nvCxnSpPr>
        <p:spPr>
          <a:xfrm>
            <a:off x="1553775" y="4393400"/>
            <a:ext cx="10800" cy="257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9" name="Google Shape;149;p21"/>
          <p:cNvSpPr/>
          <p:nvPr/>
        </p:nvSpPr>
        <p:spPr>
          <a:xfrm>
            <a:off x="1494975" y="4650500"/>
            <a:ext cx="128400" cy="184500"/>
          </a:xfrm>
          <a:prstGeom prst="mathMultiply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0" name="Google Shape;150;p21"/>
          <p:cNvCxnSpPr/>
          <p:nvPr/>
        </p:nvCxnSpPr>
        <p:spPr>
          <a:xfrm rot="10800000" flipH="1">
            <a:off x="707225" y="3964475"/>
            <a:ext cx="1071600" cy="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1" name="Google Shape;151;p21"/>
          <p:cNvCxnSpPr/>
          <p:nvPr/>
        </p:nvCxnSpPr>
        <p:spPr>
          <a:xfrm>
            <a:off x="1768075" y="3975500"/>
            <a:ext cx="0" cy="675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2" name="Google Shape;152;p21"/>
          <p:cNvSpPr/>
          <p:nvPr/>
        </p:nvSpPr>
        <p:spPr>
          <a:xfrm>
            <a:off x="1703875" y="4661350"/>
            <a:ext cx="128400" cy="184500"/>
          </a:xfrm>
          <a:prstGeom prst="mathMultiply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3" name="Google Shape;153;p21"/>
          <p:cNvCxnSpPr/>
          <p:nvPr/>
        </p:nvCxnSpPr>
        <p:spPr>
          <a:xfrm>
            <a:off x="707225" y="3321850"/>
            <a:ext cx="13395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4" name="Google Shape;154;p21"/>
          <p:cNvCxnSpPr/>
          <p:nvPr/>
        </p:nvCxnSpPr>
        <p:spPr>
          <a:xfrm>
            <a:off x="2025250" y="3332550"/>
            <a:ext cx="0" cy="1317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5" name="Google Shape;155;p21"/>
          <p:cNvSpPr/>
          <p:nvPr/>
        </p:nvSpPr>
        <p:spPr>
          <a:xfrm>
            <a:off x="1961050" y="4661150"/>
            <a:ext cx="128400" cy="184500"/>
          </a:xfrm>
          <a:prstGeom prst="mathMultiply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6" name="Google Shape;156;p21"/>
          <p:cNvCxnSpPr/>
          <p:nvPr/>
        </p:nvCxnSpPr>
        <p:spPr>
          <a:xfrm>
            <a:off x="707225" y="2936075"/>
            <a:ext cx="1521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7" name="Google Shape;157;p21"/>
          <p:cNvCxnSpPr/>
          <p:nvPr/>
        </p:nvCxnSpPr>
        <p:spPr>
          <a:xfrm>
            <a:off x="2218125" y="2946800"/>
            <a:ext cx="32100" cy="170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8" name="Google Shape;158;p21"/>
          <p:cNvSpPr/>
          <p:nvPr/>
        </p:nvSpPr>
        <p:spPr>
          <a:xfrm>
            <a:off x="2169975" y="4650500"/>
            <a:ext cx="128400" cy="184500"/>
          </a:xfrm>
          <a:prstGeom prst="mathMultiply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1"/>
          <p:cNvSpPr txBox="1"/>
          <p:nvPr/>
        </p:nvSpPr>
        <p:spPr>
          <a:xfrm>
            <a:off x="3996925" y="2668200"/>
            <a:ext cx="4835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Stratification: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divides the cumulative curve into equal intervals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21"/>
          <p:cNvSpPr txBox="1"/>
          <p:nvPr/>
        </p:nvSpPr>
        <p:spPr>
          <a:xfrm>
            <a:off x="3939750" y="3426388"/>
            <a:ext cx="453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 Only one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sample per stratification chosen randomly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2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Latin Hypercube Sampling (Two Dimensions)	</a:t>
            </a:r>
            <a:endParaRPr/>
          </a:p>
        </p:txBody>
      </p:sp>
      <p:sp>
        <p:nvSpPr>
          <p:cNvPr id="167" name="Google Shape;167;p22"/>
          <p:cNvSpPr txBox="1"/>
          <p:nvPr/>
        </p:nvSpPr>
        <p:spPr>
          <a:xfrm>
            <a:off x="825100" y="1650200"/>
            <a:ext cx="653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Latin Square: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only </a:t>
            </a:r>
            <a:r>
              <a:rPr lang="en-GB" b="1">
                <a:latin typeface="Roboto"/>
                <a:ea typeface="Roboto"/>
                <a:cs typeface="Roboto"/>
                <a:sym typeface="Roboto"/>
              </a:rPr>
              <a:t>one sample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 in each row or each column 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8" name="Google Shape;168;p22"/>
          <p:cNvPicPr preferRelativeResize="0"/>
          <p:nvPr/>
        </p:nvPicPr>
        <p:blipFill rotWithShape="1">
          <a:blip r:embed="rId3">
            <a:alphaModFix/>
          </a:blip>
          <a:srcRect l="4743"/>
          <a:stretch/>
        </p:blipFill>
        <p:spPr>
          <a:xfrm>
            <a:off x="964400" y="2114500"/>
            <a:ext cx="2799575" cy="269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1625" y="2114500"/>
            <a:ext cx="2847475" cy="2694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Monte Carlo vs Latin Hypercube</a:t>
            </a:r>
            <a:endParaRPr/>
          </a:p>
        </p:txBody>
      </p:sp>
      <p:sp>
        <p:nvSpPr>
          <p:cNvPr id="176" name="Google Shape;176;p23"/>
          <p:cNvSpPr txBox="1"/>
          <p:nvPr/>
        </p:nvSpPr>
        <p:spPr>
          <a:xfrm>
            <a:off x="310750" y="1607350"/>
            <a:ext cx="5690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Monte Carlo: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New samples are generated without taking into account the previously generated points. (</a:t>
            </a:r>
            <a:r>
              <a:rPr lang="en-GB" b="1">
                <a:latin typeface="Roboto"/>
                <a:ea typeface="Roboto"/>
                <a:cs typeface="Roboto"/>
                <a:sym typeface="Roboto"/>
              </a:rPr>
              <a:t>Memoryless)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7" name="Google Shape;17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2500" y="3192800"/>
            <a:ext cx="1835025" cy="173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5825" y="1455200"/>
            <a:ext cx="1835025" cy="163904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3"/>
          <p:cNvSpPr txBox="1"/>
          <p:nvPr/>
        </p:nvSpPr>
        <p:spPr>
          <a:xfrm>
            <a:off x="310750" y="3621900"/>
            <a:ext cx="56901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Latin Hypercube: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New samples are generated taking into account the previously generated points. (</a:t>
            </a:r>
            <a:r>
              <a:rPr lang="en-GB" b="1">
                <a:latin typeface="Roboto"/>
                <a:ea typeface="Roboto"/>
                <a:cs typeface="Roboto"/>
                <a:sym typeface="Roboto"/>
              </a:rPr>
              <a:t>Memory based)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0" name="Google Shape;18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Sample Generator</a:t>
            </a:r>
            <a:endParaRPr/>
          </a:p>
        </p:txBody>
      </p:sp>
      <p:pic>
        <p:nvPicPr>
          <p:cNvPr id="186" name="Google Shape;18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32375"/>
            <a:ext cx="2983350" cy="233412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4"/>
          <p:cNvSpPr txBox="1"/>
          <p:nvPr/>
        </p:nvSpPr>
        <p:spPr>
          <a:xfrm>
            <a:off x="3857725" y="2476088"/>
            <a:ext cx="49746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First stage in Latin Hypercube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Divide variable into equal intervals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One sample is taken from each interval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Sample Generator</a:t>
            </a:r>
            <a:endParaRPr/>
          </a:p>
        </p:txBody>
      </p:sp>
      <p:pic>
        <p:nvPicPr>
          <p:cNvPr id="194" name="Google Shape;19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32375"/>
            <a:ext cx="2983350" cy="2334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5"/>
          <p:cNvSpPr txBox="1"/>
          <p:nvPr/>
        </p:nvSpPr>
        <p:spPr>
          <a:xfrm>
            <a:off x="3729150" y="1565263"/>
            <a:ext cx="4974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Standard practice: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choose samples from the cumulative distribution function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6" name="Google Shape;196;p25" descr="{&quot;code&quot;:&quot;$x_{i,\\,k\\,}=\\frac{1}{N}\\int_{y_{i,\\,k-1}}^{yi,\\,k}xf_{i}\\left(x\\right)\\text{d}\\text{x}$&quot;,&quot;aid&quot;:null,&quot;backgroundColor&quot;:&quot;#FFFFFF&quot;,&quot;backgroundColorModified&quot;:false,&quot;id&quot;:&quot;2&quot;,&quot;font&quot;:{&quot;size&quot;:17.5,&quot;family&quot;:&quot;Arial&quot;,&quot;color&quot;:&quot;#000000&quot;},&quot;type&quot;:&quot;$&quot;,&quot;ts&quot;:1657448066468,&quot;cs&quot;:&quot;YFvNmc2Om+xzHF32AXNUMg==&quot;,&quot;size&quot;:{&quot;width&quot;:288.24999999999994,&quot;height&quot;:43}}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3657" y="3756919"/>
            <a:ext cx="2745581" cy="4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5"/>
          <p:cNvSpPr txBox="1"/>
          <p:nvPr/>
        </p:nvSpPr>
        <p:spPr>
          <a:xfrm>
            <a:off x="4235075" y="3006788"/>
            <a:ext cx="3664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Proposed improvement: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choose random mean of each section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8" name="Google Shape;198;p25" descr="{&quot;backgroundColor&quot;:&quot;#FFFFFF&quot;,&quot;id&quot;:&quot;3&quot;,&quot;aid&quot;:null,&quot;font&quot;:{&quot;family&quot;:&quot;Arial&quot;,&quot;color&quot;:&quot;#000000&quot;,&quot;size&quot;:&quot;14&quot;},&quot;code&quot;:&quot;$$x_{i,\\,k}=F_{i}^{-1}\\left(\\frac{k-0.5}{N}\\right)$$&quot;,&quot;backgroundColorModified&quot;:false,&quot;type&quot;:&quot;$$&quot;,&quot;ts&quot;:1657448180043,&quot;cs&quot;:&quot;jpx7x9e4zt0odDbYaVDSWw==&quot;,&quot;size&quot;:{&quot;width&quot;:205.5,&quot;height&quot;:52.666666666666664}}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6625" y="2277250"/>
            <a:ext cx="2321693" cy="595012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Sample Generator</a:t>
            </a:r>
            <a:endParaRPr/>
          </a:p>
        </p:txBody>
      </p:sp>
      <p:sp>
        <p:nvSpPr>
          <p:cNvPr id="205" name="Google Shape;205;p26"/>
          <p:cNvSpPr txBox="1"/>
          <p:nvPr/>
        </p:nvSpPr>
        <p:spPr>
          <a:xfrm>
            <a:off x="3729150" y="1565263"/>
            <a:ext cx="4974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26"/>
          <p:cNvSpPr txBox="1"/>
          <p:nvPr/>
        </p:nvSpPr>
        <p:spPr>
          <a:xfrm>
            <a:off x="4296975" y="3000375"/>
            <a:ext cx="3664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26"/>
          <p:cNvSpPr txBox="1"/>
          <p:nvPr/>
        </p:nvSpPr>
        <p:spPr>
          <a:xfrm>
            <a:off x="353625" y="1564475"/>
            <a:ext cx="4093500" cy="24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          </a:t>
            </a:r>
            <a:r>
              <a:rPr lang="en-GB" sz="1700" b="1">
                <a:latin typeface="Roboto"/>
                <a:ea typeface="Roboto"/>
                <a:cs typeface="Roboto"/>
                <a:sym typeface="Roboto"/>
              </a:rPr>
              <a:t>Advantages(proposed method)</a:t>
            </a:r>
            <a:endParaRPr sz="17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 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Better mean and variance of the simulated variable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Increased statistical accuracy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>
                <a:latin typeface="Roboto"/>
                <a:ea typeface="Roboto"/>
                <a:cs typeface="Roboto"/>
                <a:sym typeface="Roboto"/>
              </a:rPr>
              <a:t>        Disadvantages(proposed method)</a:t>
            </a:r>
            <a:endParaRPr sz="17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Time consuming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Increased resource utilization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8" name="Google Shape;20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9" y="1565274"/>
            <a:ext cx="4327400" cy="2692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  <p:sp>
        <p:nvSpPr>
          <p:cNvPr id="210" name="Google Shape;210;p26"/>
          <p:cNvSpPr txBox="1"/>
          <p:nvPr/>
        </p:nvSpPr>
        <p:spPr>
          <a:xfrm>
            <a:off x="4447900" y="4502725"/>
            <a:ext cx="4575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latin typeface="Roboto"/>
                <a:ea typeface="Roboto"/>
                <a:cs typeface="Roboto"/>
                <a:sym typeface="Roboto"/>
              </a:rPr>
              <a:t>Source: D. E. Huntington, C. S. Lyrintzis. Improvements to and limitations of Latin hypercube sampling. 1998 San Diego State University, San Diego</a:t>
            </a:r>
            <a:endParaRPr sz="8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Sample Ordering</a:t>
            </a:r>
            <a:endParaRPr/>
          </a:p>
        </p:txBody>
      </p:sp>
      <p:sp>
        <p:nvSpPr>
          <p:cNvPr id="216" name="Google Shape;216;p27"/>
          <p:cNvSpPr txBox="1"/>
          <p:nvPr/>
        </p:nvSpPr>
        <p:spPr>
          <a:xfrm>
            <a:off x="225000" y="1510875"/>
            <a:ext cx="73509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Second stage of Latin Hypercube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27"/>
          <p:cNvSpPr txBox="1"/>
          <p:nvPr/>
        </p:nvSpPr>
        <p:spPr>
          <a:xfrm>
            <a:off x="503625" y="1435900"/>
            <a:ext cx="455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8" name="Google Shape;21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625" y="2571750"/>
            <a:ext cx="2332773" cy="228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7"/>
          <p:cNvSpPr txBox="1"/>
          <p:nvPr/>
        </p:nvSpPr>
        <p:spPr>
          <a:xfrm>
            <a:off x="450050" y="1950250"/>
            <a:ext cx="2121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      WHY?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" name="Google Shape;220;p27"/>
          <p:cNvSpPr txBox="1"/>
          <p:nvPr/>
        </p:nvSpPr>
        <p:spPr>
          <a:xfrm>
            <a:off x="3300425" y="2721750"/>
            <a:ext cx="5047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Cause for </a:t>
            </a:r>
            <a:r>
              <a:rPr lang="en-GB" b="1">
                <a:latin typeface="Roboto"/>
                <a:ea typeface="Roboto"/>
                <a:cs typeface="Roboto"/>
                <a:sym typeface="Roboto"/>
              </a:rPr>
              <a:t>significant correlation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between some variable when samples generated are ordered randomly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1" name="Google Shape;221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Sample Ordering</a:t>
            </a:r>
            <a:endParaRPr/>
          </a:p>
        </p:txBody>
      </p:sp>
      <p:sp>
        <p:nvSpPr>
          <p:cNvPr id="227" name="Google Shape;227;p28"/>
          <p:cNvSpPr txBox="1"/>
          <p:nvPr/>
        </p:nvSpPr>
        <p:spPr>
          <a:xfrm>
            <a:off x="450050" y="1425175"/>
            <a:ext cx="77154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Solution: 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Rank numbers are used in ordering scheme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An ordering matrix </a:t>
            </a:r>
            <a:r>
              <a:rPr lang="en-GB" b="1" i="1">
                <a:latin typeface="Roboto"/>
                <a:ea typeface="Roboto"/>
                <a:cs typeface="Roboto"/>
                <a:sym typeface="Roboto"/>
              </a:rPr>
              <a:t>R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is formed with columns containing permutation of rank numbers for each variable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Samples for each variable are arranged based on the ordering matrix using rank numbers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 i="1">
                <a:latin typeface="Roboto"/>
                <a:ea typeface="Roboto"/>
                <a:cs typeface="Roboto"/>
                <a:sym typeface="Roboto"/>
              </a:rPr>
              <a:t>n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th reordered sample is used for the </a:t>
            </a:r>
            <a:r>
              <a:rPr lang="en-GB" i="1">
                <a:latin typeface="Roboto"/>
                <a:ea typeface="Roboto"/>
                <a:cs typeface="Roboto"/>
                <a:sym typeface="Roboto"/>
              </a:rPr>
              <a:t>n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th</a:t>
            </a:r>
            <a:r>
              <a:rPr lang="en-GB" i="1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output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8" name="Google Shape;228;p28" descr="{&quot;id&quot;:&quot;4&quot;,&quot;font&quot;:{&quot;color&quot;:&quot;#000000&quot;,&quot;size&quot;:12,&quot;family&quot;:&quot;Arial&quot;},&quot;backgroundColor&quot;:&quot;#FFFFFF&quot;,&quot;code&quot;:&quot;$$\\begin{bmatrix}\n{1}&amp;{3}&amp;{4}&amp;{2}\\\\\n{4}&amp;{1}&amp;{2}&amp;{4}\\\\\n{3}&amp;{2}&amp;{3}&amp;{1}\\\\\n{2}&amp;{4}&amp;{1}&amp;{3}\\\\\n\\end{bmatrix}$$&quot;,&quot;aid&quot;:null,&quot;backgroundColorModified&quot;:null,&quot;type&quot;:&quot;$$&quot;,&quot;ts&quot;:1657470941926,&quot;cs&quot;:&quot;ve5OvcUvurXCxk9tB35Iow==&quot;,&quot;size&quot;:{&quot;width&quot;:107,&quot;height&quot;:97.66666666666667}}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7913" y="3881175"/>
            <a:ext cx="1019175" cy="93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8" descr="{&quot;type&quot;:&quot;$$&quot;,&quot;aid&quot;:null,&quot;backgroundColorModified&quot;:false,&quot;font&quot;:{&quot;family&quot;:&quot;Roboto&quot;,&quot;color&quot;:&quot;#000000&quot;,&quot;size&quot;:14},&quot;backgroundColor&quot;:&quot;#FFFFFF&quot;,&quot;id&quot;:&quot;5&quot;,&quot;code&quot;:&quot;$$\\begin{bmatrix}\n{0.5}&amp;{6}&amp;{1.5}&amp;{11}\\\\\n{0.7}&amp;{8}&amp;{1.8}&amp;{10}\\\\\n{1}&amp;{4}&amp;{2}&amp;{13}\\\\\n{0.6}&amp;{4.5}&amp;{1.2}&amp;{8}\\\\\n\\end{bmatrix}$$&quot;,&quot;ts&quot;:1657472118043,&quot;cs&quot;:&quot;Yjx/0MQPKvazG3p2/Eimaw==&quot;,&quot;size&quot;:{&quot;width&quot;:161.66666666666666,&quot;height&quot;:98.5}}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3025" y="3189444"/>
            <a:ext cx="1539875" cy="938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8" descr="{&quot;type&quot;:&quot;$$&quot;,&quot;backgroundColorModified&quot;:false,&quot;backgroundColor&quot;:&quot;#FFFFFF&quot;,&quot;aid&quot;:null,&quot;code&quot;:&quot;$$\\begin{bmatrix}\n{0.5}&amp;{4}&amp;{1.2}&amp;{10}\\\\\n{0.6}&amp;{6}&amp;{1.8}&amp;{8}\\\\\n{1}&amp;{8}&amp;{2}&amp;{11}\\\\\n{0.7}&amp;{4.5}&amp;{1.5}&amp;{13}\\\\\n\\end{bmatrix}$$&quot;,&quot;id&quot;:&quot;6&quot;,&quot;font&quot;:{&quot;color&quot;:&quot;#000000&quot;,&quot;family&quot;:&quot;Roboto&quot;,&quot;size&quot;:14},&quot;ts&quot;:1657472291481,&quot;cs&quot;:&quot;JW0cX2z44mctWTmwfTCdfQ==&quot;,&quot;size&quot;:{&quot;width&quot;:161.66666666666666,&quot;height&quot;:98.5}}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2125" y="3189438"/>
            <a:ext cx="1539875" cy="9382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1" name="Google Shape;231;p28"/>
          <p:cNvCxnSpPr>
            <a:stCxn id="229" idx="2"/>
            <a:endCxn id="228" idx="1"/>
          </p:cNvCxnSpPr>
          <p:nvPr/>
        </p:nvCxnSpPr>
        <p:spPr>
          <a:xfrm>
            <a:off x="2212963" y="4127656"/>
            <a:ext cx="1655100" cy="218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2" name="Google Shape;232;p28"/>
          <p:cNvCxnSpPr>
            <a:stCxn id="228" idx="3"/>
            <a:endCxn id="230" idx="2"/>
          </p:cNvCxnSpPr>
          <p:nvPr/>
        </p:nvCxnSpPr>
        <p:spPr>
          <a:xfrm rot="10800000" flipH="1">
            <a:off x="4887088" y="4127613"/>
            <a:ext cx="1655100" cy="218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33" name="Google Shape;233;p28"/>
          <p:cNvSpPr txBox="1"/>
          <p:nvPr/>
        </p:nvSpPr>
        <p:spPr>
          <a:xfrm>
            <a:off x="3793325" y="3396850"/>
            <a:ext cx="1173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Roboto"/>
                <a:ea typeface="Roboto"/>
                <a:cs typeface="Roboto"/>
                <a:sym typeface="Roboto"/>
              </a:rPr>
              <a:t>Ordering matrix R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" name="Google Shape;234;p28"/>
          <p:cNvSpPr txBox="1"/>
          <p:nvPr/>
        </p:nvSpPr>
        <p:spPr>
          <a:xfrm>
            <a:off x="1371600" y="2796775"/>
            <a:ext cx="1655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Roboto"/>
                <a:ea typeface="Roboto"/>
                <a:cs typeface="Roboto"/>
                <a:sym typeface="Roboto"/>
              </a:rPr>
              <a:t>Unordered samples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" name="Google Shape;235;p28"/>
          <p:cNvSpPr txBox="1"/>
          <p:nvPr/>
        </p:nvSpPr>
        <p:spPr>
          <a:xfrm>
            <a:off x="5656900" y="2796775"/>
            <a:ext cx="1655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Roboto"/>
                <a:ea typeface="Roboto"/>
                <a:cs typeface="Roboto"/>
                <a:sym typeface="Roboto"/>
              </a:rPr>
              <a:t>Ordered samples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6" name="Google Shape;236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9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Sample Ordering</a:t>
            </a:r>
            <a:endParaRPr/>
          </a:p>
        </p:txBody>
      </p:sp>
      <p:sp>
        <p:nvSpPr>
          <p:cNvPr id="242" name="Google Shape;242;p29"/>
          <p:cNvSpPr txBox="1"/>
          <p:nvPr/>
        </p:nvSpPr>
        <p:spPr>
          <a:xfrm>
            <a:off x="600075" y="1521625"/>
            <a:ext cx="5615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" name="Google Shape;243;p29"/>
          <p:cNvSpPr txBox="1"/>
          <p:nvPr/>
        </p:nvSpPr>
        <p:spPr>
          <a:xfrm>
            <a:off x="430375" y="1382325"/>
            <a:ext cx="80904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>
                <a:latin typeface="Roboto"/>
                <a:ea typeface="Roboto"/>
                <a:cs typeface="Roboto"/>
                <a:sym typeface="Roboto"/>
              </a:rPr>
              <a:t>Problems to consider</a:t>
            </a:r>
            <a:endParaRPr sz="17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No two columns should be alike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Correlation between two columns in the ordering matrix are defined by Spearman correlation coefficients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4" name="Google Shape;244;p29" descr="{&quot;code&quot;:&quot;$$T_{ij}=1-\\frac{6\\Sigma_{k}\\left(R_{ki}-R_{kj}\\right)^{2}}{N\\left(N-1\\right)\\left(N+1\\right)}$$&quot;,&quot;type&quot;:&quot;$$&quot;,&quot;aid&quot;:null,&quot;font&quot;:{&quot;color&quot;:&quot;#000000&quot;,&quot;family&quot;:&quot;Roboto&quot;,&quot;size&quot;:14},&quot;backgroundColorModified&quot;:null,&quot;id&quot;:&quot;7&quot;,&quot;backgroundColor&quot;:&quot;#FFFFFF&quot;,&quot;ts&quot;:1657473976065,&quot;cs&quot;:&quot;Qo9VOUicjNFjp1M+pOrCbg==&quot;,&quot;size&quot;:{&quot;width&quot;:230.79999999999995,&quot;height&quot;:50.399999999999984}}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600" y="2628575"/>
            <a:ext cx="2198370" cy="48006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9"/>
          <p:cNvSpPr txBox="1"/>
          <p:nvPr/>
        </p:nvSpPr>
        <p:spPr>
          <a:xfrm>
            <a:off x="3771925" y="2544600"/>
            <a:ext cx="48114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i="1">
                <a:latin typeface="Roboto"/>
                <a:ea typeface="Roboto"/>
                <a:cs typeface="Roboto"/>
                <a:sym typeface="Roboto"/>
              </a:rPr>
              <a:t>T</a:t>
            </a:r>
            <a:r>
              <a:rPr lang="en-GB" i="1" baseline="-25000">
                <a:latin typeface="Roboto"/>
                <a:ea typeface="Roboto"/>
                <a:cs typeface="Roboto"/>
                <a:sym typeface="Roboto"/>
              </a:rPr>
              <a:t>ij</a:t>
            </a:r>
            <a:r>
              <a:rPr lang="en-GB"/>
              <a:t> is the Spearman correlation coefficient between variable i and j</a:t>
            </a:r>
            <a:endParaRPr baseline="-25000"/>
          </a:p>
        </p:txBody>
      </p:sp>
      <p:sp>
        <p:nvSpPr>
          <p:cNvPr id="246" name="Google Shape;246;p29"/>
          <p:cNvSpPr txBox="1"/>
          <p:nvPr/>
        </p:nvSpPr>
        <p:spPr>
          <a:xfrm>
            <a:off x="492925" y="3386125"/>
            <a:ext cx="66972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Correlation matrix </a:t>
            </a:r>
            <a:r>
              <a:rPr lang="en-GB" b="1" i="1">
                <a:latin typeface="Roboto"/>
                <a:ea typeface="Roboto"/>
                <a:cs typeface="Roboto"/>
                <a:sym typeface="Roboto"/>
              </a:rPr>
              <a:t>T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is symmetric and positive definite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Cholesky decomposition is performed on matrix </a:t>
            </a:r>
            <a:r>
              <a:rPr lang="en-GB" b="1" i="1">
                <a:latin typeface="Roboto"/>
                <a:ea typeface="Roboto"/>
                <a:cs typeface="Roboto"/>
                <a:sym typeface="Roboto"/>
              </a:rPr>
              <a:t>T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: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Pseudo-ordering matrix </a:t>
            </a:r>
            <a:r>
              <a:rPr lang="en-GB" b="1" i="1">
                <a:latin typeface="Roboto"/>
                <a:ea typeface="Roboto"/>
                <a:cs typeface="Roboto"/>
                <a:sym typeface="Roboto"/>
              </a:rPr>
              <a:t>R</a:t>
            </a:r>
            <a:r>
              <a:rPr lang="en-GB" b="1" i="1" baseline="-25000">
                <a:latin typeface="Roboto"/>
                <a:ea typeface="Roboto"/>
                <a:cs typeface="Roboto"/>
                <a:sym typeface="Roboto"/>
              </a:rPr>
              <a:t>B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 is generated: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Ordering matrix </a:t>
            </a:r>
            <a:r>
              <a:rPr lang="en-GB" b="1" i="1">
                <a:latin typeface="Roboto"/>
                <a:ea typeface="Roboto"/>
                <a:cs typeface="Roboto"/>
                <a:sym typeface="Roboto"/>
              </a:rPr>
              <a:t>R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is rearranged to have the same ordering as </a:t>
            </a:r>
            <a:r>
              <a:rPr lang="en-GB" b="1" i="1">
                <a:latin typeface="Roboto"/>
                <a:ea typeface="Roboto"/>
                <a:cs typeface="Roboto"/>
                <a:sym typeface="Roboto"/>
              </a:rPr>
              <a:t>R</a:t>
            </a:r>
            <a:r>
              <a:rPr lang="en-GB" b="1" i="1" baseline="-25000">
                <a:latin typeface="Roboto"/>
                <a:ea typeface="Roboto"/>
                <a:cs typeface="Roboto"/>
                <a:sym typeface="Roboto"/>
              </a:rPr>
              <a:t>B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7" name="Google Shape;247;p29" descr="{&quot;aid&quot;:null,&quot;code&quot;:&quot;$$T=Q^{T}.Q$$&quot;,&quot;backgroundColorModified&quot;:null,&quot;type&quot;:&quot;$$&quot;,&quot;backgroundColor&quot;:&quot;#FFFFFF&quot;,&quot;font&quot;:{&quot;color&quot;:&quot;#000000&quot;,&quot;size&quot;:14,&quot;family&quot;:&quot;Roboto&quot;},&quot;id&quot;:&quot;8&quot;,&quot;ts&quot;:1657475134579,&quot;cs&quot;:&quot;PKoNk9QpJUPsq1OH++r4IQ==&quot;,&quot;size&quot;:{&quot;width&quot;:86,&quot;height&quot;:20.666666666666668}}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4225" y="3695763"/>
            <a:ext cx="882250" cy="21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9" descr="{&quot;aid&quot;:null,&quot;id&quot;:&quot;9&quot;,&quot;font&quot;:{&quot;size&quot;:14,&quot;color&quot;:&quot;#000000&quot;,&quot;family&quot;:&quot;Roboto&quot;},&quot;code&quot;:&quot;$$R_{B}=R.Q^{-1}$$&quot;,&quot;backgroundColor&quot;:&quot;#FFFFFF&quot;,&quot;type&quot;:&quot;$$&quot;,&quot;backgroundColorModified&quot;:null,&quot;ts&quot;:1657475383185,&quot;cs&quot;:&quot;Kp44ovIC3koEgHuKNb9/Qg==&quot;,&quot;size&quot;:{&quot;width&quot;:104,&quot;height&quot;:20.5}}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57700" y="3907800"/>
            <a:ext cx="990600" cy="195263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0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Sample Ordering</a:t>
            </a:r>
            <a:endParaRPr/>
          </a:p>
        </p:txBody>
      </p:sp>
      <p:sp>
        <p:nvSpPr>
          <p:cNvPr id="255" name="Google Shape;255;p30"/>
          <p:cNvSpPr txBox="1"/>
          <p:nvPr/>
        </p:nvSpPr>
        <p:spPr>
          <a:xfrm>
            <a:off x="439350" y="1521625"/>
            <a:ext cx="440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p30"/>
          <p:cNvSpPr txBox="1"/>
          <p:nvPr/>
        </p:nvSpPr>
        <p:spPr>
          <a:xfrm>
            <a:off x="460775" y="1607350"/>
            <a:ext cx="7940400" cy="19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>
                <a:latin typeface="Roboto"/>
                <a:ea typeface="Roboto"/>
                <a:cs typeface="Roboto"/>
                <a:sym typeface="Roboto"/>
              </a:rPr>
              <a:t>Disadvantages:</a:t>
            </a:r>
            <a:endParaRPr sz="17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Although low correlations are expected between the variables, ordering will still produce results with significant correlation errors between some variables.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Correlation process may only be performed once, hence no iteration is possible.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1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Sample Ordering</a:t>
            </a:r>
            <a:endParaRPr/>
          </a:p>
        </p:txBody>
      </p:sp>
      <p:sp>
        <p:nvSpPr>
          <p:cNvPr id="263" name="Google Shape;263;p31"/>
          <p:cNvSpPr txBox="1"/>
          <p:nvPr/>
        </p:nvSpPr>
        <p:spPr>
          <a:xfrm>
            <a:off x="578650" y="1478750"/>
            <a:ext cx="8025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>
                <a:latin typeface="Roboto"/>
                <a:ea typeface="Roboto"/>
                <a:cs typeface="Roboto"/>
                <a:sym typeface="Roboto"/>
              </a:rPr>
              <a:t>Proposed improvement:</a:t>
            </a:r>
            <a:endParaRPr sz="17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Single-switch-optimized sample ordering scheme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4" name="Google Shape;264;p31"/>
          <p:cNvSpPr txBox="1"/>
          <p:nvPr/>
        </p:nvSpPr>
        <p:spPr>
          <a:xfrm>
            <a:off x="578650" y="2571750"/>
            <a:ext cx="82536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New matrix </a:t>
            </a:r>
            <a:r>
              <a:rPr lang="en-GB" b="1" i="1">
                <a:latin typeface="Roboto"/>
                <a:ea typeface="Roboto"/>
                <a:cs typeface="Roboto"/>
                <a:sym typeface="Roboto"/>
              </a:rPr>
              <a:t>R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is generated :                                      ,       is the mean of </a:t>
            </a:r>
            <a:r>
              <a:rPr lang="en-GB" i="1">
                <a:latin typeface="Roboto"/>
                <a:ea typeface="Roboto"/>
                <a:cs typeface="Roboto"/>
                <a:sym typeface="Roboto"/>
              </a:rPr>
              <a:t>j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th variable and       is the standard deviation for that variable.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5" name="Google Shape;265;p31" descr="{&quot;font&quot;:{&quot;color&quot;:&quot;#000000&quot;,&quot;family&quot;:&quot;Roboto&quot;,&quot;size&quot;:14},&quot;code&quot;:&quot;$$R_{ij}=\\frac{\\left(x_{j,\\,i}\\,-\\mu_{j}\\right)}{\\sigma_{j}}$$&quot;,&quot;backgroundColorModified&quot;:null,&quot;aid&quot;:null,&quot;id&quot;:&quot;10&quot;,&quot;type&quot;:&quot;$$&quot;,&quot;backgroundColor&quot;:&quot;#FFFFFF&quot;,&quot;ts&quot;:1657477337616,&quot;cs&quot;:&quot;AYU53CgD8CVtXjjY/PTwbQ==&quot;,&quot;size&quot;:{&quot;width&quot;:143.83333333333334,&quot;height&quot;:47}}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0425" y="2548013"/>
            <a:ext cx="1370013" cy="44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1" descr="{&quot;backgroundColorModified&quot;:false,&quot;code&quot;:&quot;$\\mu_{j}$&quot;,&quot;aid&quot;:null,&quot;id&quot;:&quot;11&quot;,&quot;font&quot;:{&quot;family&quot;:&quot;Roboto&quot;,&quot;size&quot;:&quot;14&quot;,&quot;color&quot;:&quot;#000000&quot;},&quot;backgroundColor&quot;:&quot;#FFFFFF&quot;,&quot;type&quot;:&quot;$&quot;,&quot;ts&quot;:1657477540015,&quot;cs&quot;:&quot;gm6th9CwzMMydmI4YtoK7w==&quot;,&quot;size&quot;:{&quot;width&quot;:16.5,&quot;height&quot;:14}}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7075" y="2705182"/>
            <a:ext cx="157163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1" descr="{&quot;id&quot;:&quot;12&quot;,&quot;type&quot;:&quot;$$&quot;,&quot;backgroundColorModified&quot;:false,&quot;font&quot;:{&quot;size&quot;:14,&quot;color&quot;:&quot;#000000&quot;,&quot;family&quot;:&quot;Roboto&quot;},&quot;code&quot;:&quot;$$\\sigma_{j}$$&quot;,&quot;aid&quot;:null,&quot;backgroundColor&quot;:&quot;#FFFFFF&quot;,&quot;ts&quot;:1657477646875,&quot;cs&quot;:&quot;wIQYRTAt6B1h6dpHDFAgsQ==&quot;,&quot;size&quot;:{&quot;width&quot;:15.833333333333334,&quot;height&quot;:13.833333333333334}}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54550" y="2705975"/>
            <a:ext cx="150813" cy="131763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1"/>
          <p:cNvSpPr txBox="1"/>
          <p:nvPr/>
        </p:nvSpPr>
        <p:spPr>
          <a:xfrm>
            <a:off x="578650" y="3482575"/>
            <a:ext cx="7908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Transformation ensures matrix </a:t>
            </a:r>
            <a:r>
              <a:rPr lang="en-GB" b="1" i="1">
                <a:latin typeface="Roboto"/>
                <a:ea typeface="Roboto"/>
                <a:cs typeface="Roboto"/>
                <a:sym typeface="Roboto"/>
              </a:rPr>
              <a:t>R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 has zero mean for each column and unit-variance variable.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9" name="Google Shape;26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19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2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Sample Ordering</a:t>
            </a:r>
            <a:endParaRPr/>
          </a:p>
        </p:txBody>
      </p:sp>
      <p:sp>
        <p:nvSpPr>
          <p:cNvPr id="275" name="Google Shape;275;p32"/>
          <p:cNvSpPr txBox="1"/>
          <p:nvPr/>
        </p:nvSpPr>
        <p:spPr>
          <a:xfrm>
            <a:off x="450125" y="1435900"/>
            <a:ext cx="77580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 i="1"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lang="en-GB" sz="1700" b="1">
                <a:latin typeface="Roboto"/>
                <a:ea typeface="Roboto"/>
                <a:cs typeface="Roboto"/>
                <a:sym typeface="Roboto"/>
              </a:rPr>
              <a:t>th column ordering:</a:t>
            </a:r>
            <a:endParaRPr sz="17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Calculate vector </a:t>
            </a:r>
            <a:r>
              <a:rPr lang="en-GB" b="1" i="1">
                <a:latin typeface="Roboto"/>
                <a:ea typeface="Roboto"/>
                <a:cs typeface="Roboto"/>
                <a:sym typeface="Roboto"/>
              </a:rPr>
              <a:t>T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, containing correlation coefficients between </a:t>
            </a:r>
            <a:r>
              <a:rPr lang="en-GB" i="1"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th column and each of its previous columns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                                           , where 1 ≤ j ≤ m - 1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6" name="Google Shape;276;p32" descr="{&quot;type&quot;:&quot;$$&quot;,&quot;backgroundColor&quot;:&quot;#FFFFFF&quot;,&quot;code&quot;:&quot;$$T_{j}=\\dfrac{1}{N} \\sum_{j=1}^{m-1}R_{ij}R_{im}$$&quot;,&quot;backgroundColorModified&quot;:false,&quot;font&quot;:{&quot;size&quot;:14,&quot;color&quot;:&quot;#000000&quot;,&quot;family&quot;:&quot;Roboto&quot;},&quot;id&quot;:&quot;13&quot;,&quot;aid&quot;:null,&quot;ts&quot;:1657479555490,&quot;cs&quot;:&quot;oXCo90G9VRwhb+kSHqjTGQ==&quot;,&quot;size&quot;:{&quot;width&quot;:158.5,&quot;height&quot;:54.166666666666664}}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2319" y="2571750"/>
            <a:ext cx="1509713" cy="515938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2"/>
          <p:cNvSpPr txBox="1"/>
          <p:nvPr/>
        </p:nvSpPr>
        <p:spPr>
          <a:xfrm>
            <a:off x="450125" y="3364700"/>
            <a:ext cx="76080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Error </a:t>
            </a:r>
            <a:r>
              <a:rPr lang="en-GB" b="1" i="1">
                <a:latin typeface="Roboto"/>
                <a:ea typeface="Roboto"/>
                <a:cs typeface="Roboto"/>
                <a:sym typeface="Roboto"/>
              </a:rPr>
              <a:t>E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in the correlation coefficient is defined as:                                        where </a:t>
            </a:r>
            <a:r>
              <a:rPr lang="en-GB" i="1">
                <a:latin typeface="Roboto"/>
                <a:ea typeface="Roboto"/>
                <a:cs typeface="Roboto"/>
                <a:sym typeface="Roboto"/>
              </a:rPr>
              <a:t>T’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 is the matrix containing target coefficient correlation.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8" name="Google Shape;278;p32" descr="{&quot;backgroundColor&quot;:&quot;#FFFFFF&quot;,&quot;font&quot;:{&quot;family&quot;:&quot;Roboto&quot;,&quot;color&quot;:&quot;#000000&quot;,&quot;size&quot;:14},&quot;aid&quot;:null,&quot;backgroundColorModified&quot;:null,&quot;code&quot;:&quot;$$E=\\sum_{j=1}^{m-1}\\left(T_{j}-T_{jm}^{\\prime}\\right)^{2}$$&quot;,&quot;id&quot;:&quot;14&quot;,&quot;type&quot;:&quot;$$&quot;,&quot;ts&quot;:1657479454283,&quot;cs&quot;:&quot;KDMFmgCS0g2LriGgayvMxw==&quot;,&quot;size&quot;:{&quot;width&quot;:164.33333333333334,&quot;height&quot;:54.166666666666664}}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7750" y="3300400"/>
            <a:ext cx="1565275" cy="515938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3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Sample Ordering</a:t>
            </a:r>
            <a:endParaRPr/>
          </a:p>
        </p:txBody>
      </p:sp>
      <p:sp>
        <p:nvSpPr>
          <p:cNvPr id="285" name="Google Shape;285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21</a:t>
            </a:fld>
            <a:endParaRPr/>
          </a:p>
        </p:txBody>
      </p:sp>
      <p:sp>
        <p:nvSpPr>
          <p:cNvPr id="286" name="Google Shape;286;p33"/>
          <p:cNvSpPr txBox="1"/>
          <p:nvPr/>
        </p:nvSpPr>
        <p:spPr>
          <a:xfrm>
            <a:off x="471500" y="1543050"/>
            <a:ext cx="72867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The change in </a:t>
            </a:r>
            <a:r>
              <a:rPr lang="en-GB" i="1"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 is calculated for each pair of samples in the </a:t>
            </a:r>
            <a:r>
              <a:rPr lang="en-GB" i="1"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th column if samples were switched.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The pair with the greatest reduction in </a:t>
            </a:r>
            <a:r>
              <a:rPr lang="en-GB" i="1">
                <a:latin typeface="Roboto"/>
                <a:ea typeface="Roboto"/>
                <a:cs typeface="Roboto"/>
                <a:sym typeface="Roboto"/>
              </a:rPr>
              <a:t>E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are then switched.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The process is repeated for the </a:t>
            </a:r>
            <a:r>
              <a:rPr lang="en-GB" i="1"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th variable until no improvement is possible or until all correlation coefficients are within defined thresholds.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The process is repeated for other variables one at a time to generate new ordered matrix </a:t>
            </a:r>
            <a:r>
              <a:rPr lang="en-GB" i="1">
                <a:latin typeface="Roboto"/>
                <a:ea typeface="Roboto"/>
                <a:cs typeface="Roboto"/>
                <a:sym typeface="Roboto"/>
              </a:rPr>
              <a:t>R’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Ordered sample can be expressed in matrix </a:t>
            </a:r>
            <a:r>
              <a:rPr lang="en-GB" i="1">
                <a:latin typeface="Roboto"/>
                <a:ea typeface="Roboto"/>
                <a:cs typeface="Roboto"/>
                <a:sym typeface="Roboto"/>
              </a:rPr>
              <a:t>S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: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7" name="Google Shape;287;p33" descr="{&quot;backgroundColorModified&quot;:null,&quot;type&quot;:&quot;$$&quot;,&quot;aid&quot;:null,&quot;id&quot;:&quot;15&quot;,&quot;backgroundColor&quot;:&quot;#FFFFFF&quot;,&quot;font&quot;:{&quot;family&quot;:&quot;Roboto&quot;,&quot;color&quot;:&quot;#000000&quot;,&quot;size&quot;:14},&quot;code&quot;:&quot;$$S_{ij}=R_{ij}^{\\prime}\\sigma_{j}+\\mu_{j}$$&quot;,&quot;ts&quot;:1657481909560,&quot;cs&quot;:&quot;MRUOmV/5cRTYX6K1psecRA==&quot;,&quot;size&quot;:{&quot;width&quot;:129.66666666666666,&quot;height&quot;:23}}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0550" y="4221925"/>
            <a:ext cx="1235075" cy="21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Sample Ordering</a:t>
            </a:r>
            <a:endParaRPr/>
          </a:p>
        </p:txBody>
      </p:sp>
      <p:sp>
        <p:nvSpPr>
          <p:cNvPr id="293" name="Google Shape;293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22</a:t>
            </a:fld>
            <a:endParaRPr/>
          </a:p>
        </p:txBody>
      </p:sp>
      <p:sp>
        <p:nvSpPr>
          <p:cNvPr id="294" name="Google Shape;294;p34"/>
          <p:cNvSpPr txBox="1"/>
          <p:nvPr/>
        </p:nvSpPr>
        <p:spPr>
          <a:xfrm>
            <a:off x="535775" y="1500200"/>
            <a:ext cx="6054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Updated Latin Hypercube ordering vs Single-switch	optimization ordering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5" name="Google Shape;29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52800"/>
            <a:ext cx="3876675" cy="237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2750" y="2098575"/>
            <a:ext cx="4227300" cy="228242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4"/>
          <p:cNvSpPr txBox="1"/>
          <p:nvPr/>
        </p:nvSpPr>
        <p:spPr>
          <a:xfrm>
            <a:off x="514350" y="4682725"/>
            <a:ext cx="6793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latin typeface="Roboto"/>
                <a:ea typeface="Roboto"/>
                <a:cs typeface="Roboto"/>
                <a:sym typeface="Roboto"/>
              </a:rPr>
              <a:t>Source: D. E. Huntington, C. S. Lyrintzis. Improvements to and limitations of Latin hypercube sampling. 1998 San Diego State University, San Diego</a:t>
            </a:r>
            <a:endParaRPr sz="8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Sample Ordering</a:t>
            </a:r>
            <a:endParaRPr/>
          </a:p>
        </p:txBody>
      </p:sp>
      <p:sp>
        <p:nvSpPr>
          <p:cNvPr id="303" name="Google Shape;303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23</a:t>
            </a:fld>
            <a:endParaRPr/>
          </a:p>
        </p:txBody>
      </p:sp>
      <p:sp>
        <p:nvSpPr>
          <p:cNvPr id="304" name="Google Shape;304;p35"/>
          <p:cNvSpPr txBox="1"/>
          <p:nvPr/>
        </p:nvSpPr>
        <p:spPr>
          <a:xfrm>
            <a:off x="535775" y="1500200"/>
            <a:ext cx="6054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Updated Latin Hypercube ordering vs Single-switch	optimization ordering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05" name="Google Shape;30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775" y="2275975"/>
            <a:ext cx="6179350" cy="20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5"/>
          <p:cNvSpPr txBox="1"/>
          <p:nvPr/>
        </p:nvSpPr>
        <p:spPr>
          <a:xfrm>
            <a:off x="514350" y="4682725"/>
            <a:ext cx="6793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latin typeface="Roboto"/>
                <a:ea typeface="Roboto"/>
                <a:cs typeface="Roboto"/>
                <a:sym typeface="Roboto"/>
              </a:rPr>
              <a:t>Source: D. E. Huntington, C. S. Lyrintzis. Improvements to and limitations of Latin hypercube sampling. 1998 San Diego State University, San Diego</a:t>
            </a:r>
            <a:endParaRPr sz="8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Sample Ordering</a:t>
            </a:r>
            <a:endParaRPr/>
          </a:p>
        </p:txBody>
      </p:sp>
      <p:sp>
        <p:nvSpPr>
          <p:cNvPr id="312" name="Google Shape;312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24</a:t>
            </a:fld>
            <a:endParaRPr/>
          </a:p>
        </p:txBody>
      </p:sp>
      <p:sp>
        <p:nvSpPr>
          <p:cNvPr id="313" name="Google Shape;313;p36"/>
          <p:cNvSpPr txBox="1"/>
          <p:nvPr/>
        </p:nvSpPr>
        <p:spPr>
          <a:xfrm>
            <a:off x="535775" y="1500200"/>
            <a:ext cx="6054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Updated Latin Hypercube ordering vs Single-switch	optimization ordering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4" name="Google Shape;31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000" y="2042100"/>
            <a:ext cx="6326948" cy="225447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6"/>
          <p:cNvSpPr txBox="1"/>
          <p:nvPr/>
        </p:nvSpPr>
        <p:spPr>
          <a:xfrm>
            <a:off x="514350" y="4682725"/>
            <a:ext cx="6793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latin typeface="Roboto"/>
                <a:ea typeface="Roboto"/>
                <a:cs typeface="Roboto"/>
                <a:sym typeface="Roboto"/>
              </a:rPr>
              <a:t>Source: D. E. Huntington, C. S. Lyrintzis. Improvements to and limitations of Latin hypercube sampling. 1998 San Diego State University, San Diego</a:t>
            </a:r>
            <a:endParaRPr sz="8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Poisson Process Simulation Results</a:t>
            </a:r>
            <a:endParaRPr/>
          </a:p>
        </p:txBody>
      </p:sp>
      <p:sp>
        <p:nvSpPr>
          <p:cNvPr id="321" name="Google Shape;321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25</a:t>
            </a:fld>
            <a:endParaRPr/>
          </a:p>
        </p:txBody>
      </p:sp>
      <p:pic>
        <p:nvPicPr>
          <p:cNvPr id="322" name="Google Shape;32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550" y="1480625"/>
            <a:ext cx="3351600" cy="167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550" y="3172900"/>
            <a:ext cx="3351600" cy="1700391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7"/>
          <p:cNvSpPr txBox="1"/>
          <p:nvPr/>
        </p:nvSpPr>
        <p:spPr>
          <a:xfrm>
            <a:off x="4029100" y="1800225"/>
            <a:ext cx="45864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Simulated mean for each variable is equal to its actual value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Variance of each variable is almost close to correct value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Error in skewness and kurtosis are large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Error in skewness increases as number of variables increase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More samples will not lead to more accurate result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5" name="Google Shape;325;p37"/>
          <p:cNvSpPr txBox="1"/>
          <p:nvPr/>
        </p:nvSpPr>
        <p:spPr>
          <a:xfrm>
            <a:off x="235600" y="4786425"/>
            <a:ext cx="3793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latin typeface="Roboto"/>
                <a:ea typeface="Roboto"/>
                <a:cs typeface="Roboto"/>
                <a:sym typeface="Roboto"/>
              </a:rPr>
              <a:t>Source: D. E. Huntington, C. S. Lyrintzis. Improvements to and limitations of Latin hypercube sampling. 1998 San Diego State University, San Diego</a:t>
            </a:r>
            <a:endParaRPr sz="8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Poisson Process Simulation Results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26</a:t>
            </a:fld>
            <a:endParaRPr/>
          </a:p>
        </p:txBody>
      </p:sp>
      <p:sp>
        <p:nvSpPr>
          <p:cNvPr id="332" name="Google Shape;332;p38"/>
          <p:cNvSpPr txBox="1"/>
          <p:nvPr/>
        </p:nvSpPr>
        <p:spPr>
          <a:xfrm>
            <a:off x="546475" y="1468025"/>
            <a:ext cx="75684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>
                <a:latin typeface="Roboto"/>
                <a:ea typeface="Roboto"/>
                <a:cs typeface="Roboto"/>
                <a:sym typeface="Roboto"/>
              </a:rPr>
              <a:t>Important Note:</a:t>
            </a:r>
            <a:endParaRPr sz="1700" b="1"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Latin Hypercube can simulate uncorrelated variable but not independent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Monte Carlo simulation still used for independent variable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9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Poisson Process Simulation Results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27</a:t>
            </a:fld>
            <a:endParaRPr/>
          </a:p>
        </p:txBody>
      </p:sp>
      <p:sp>
        <p:nvSpPr>
          <p:cNvPr id="339" name="Google Shape;339;p39"/>
          <p:cNvSpPr txBox="1"/>
          <p:nvPr/>
        </p:nvSpPr>
        <p:spPr>
          <a:xfrm>
            <a:off x="5507825" y="1875225"/>
            <a:ext cx="3513300" cy="32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Latin Hypercube sampling output can be used to create a cumulative distribution function( or CDF)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Sorted output values can be used as x-values , y-values being equally spaced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Simulated CDF results are roughly correct to the actual CDF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0" name="Google Shape;34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25" y="1522475"/>
            <a:ext cx="4723524" cy="314075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9"/>
          <p:cNvSpPr txBox="1"/>
          <p:nvPr/>
        </p:nvSpPr>
        <p:spPr>
          <a:xfrm>
            <a:off x="311725" y="4644475"/>
            <a:ext cx="6793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latin typeface="Roboto"/>
                <a:ea typeface="Roboto"/>
                <a:cs typeface="Roboto"/>
                <a:sym typeface="Roboto"/>
              </a:rPr>
              <a:t>Source: D. E. Huntington, C. S. Lyrintzis. Improvements to and limitations of Latin hypercube sampling. 1998 San Diego State University, San Diego</a:t>
            </a:r>
            <a:endParaRPr sz="8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0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Conclusion</a:t>
            </a:r>
            <a:endParaRPr/>
          </a:p>
        </p:txBody>
      </p:sp>
      <p:sp>
        <p:nvSpPr>
          <p:cNvPr id="347" name="Google Shape;347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28</a:t>
            </a:fld>
            <a:endParaRPr/>
          </a:p>
        </p:txBody>
      </p:sp>
      <p:sp>
        <p:nvSpPr>
          <p:cNvPr id="348" name="Google Shape;348;p40"/>
          <p:cNvSpPr txBox="1"/>
          <p:nvPr/>
        </p:nvSpPr>
        <p:spPr>
          <a:xfrm>
            <a:off x="642950" y="1639500"/>
            <a:ext cx="73617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Proposed sample generator provides better accuracy of simulated mean and variance of each variable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Optimized single-switch ordering improves target correlation between variables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Proposed improvements require higher computational time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Latin Hypercube not used to simulate independent variable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Future scope - develop new method for Latin Hypercube to simulate independent variable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1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Reference</a:t>
            </a:r>
            <a:endParaRPr/>
          </a:p>
        </p:txBody>
      </p:sp>
      <p:sp>
        <p:nvSpPr>
          <p:cNvPr id="354" name="Google Shape;354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29</a:t>
            </a:fld>
            <a:endParaRPr/>
          </a:p>
        </p:txBody>
      </p:sp>
      <p:sp>
        <p:nvSpPr>
          <p:cNvPr id="355" name="Google Shape;355;p41"/>
          <p:cNvSpPr txBox="1"/>
          <p:nvPr/>
        </p:nvSpPr>
        <p:spPr>
          <a:xfrm>
            <a:off x="642950" y="1639500"/>
            <a:ext cx="7940400" cy="26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[1]Shinozuka, M. &amp; Jan, C. M. Digital simulation c random processes and its applications. Journal c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Sound and Vibration, 1972, 25, 111-128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[2]Shinozuka, M. &amp; Deodatis, G. Simulation of stochastic processes by spectral representation. Applied, Mechanics Review, 1991, 44, 191-204.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[3]Florian, A. An efficient sampling scheme: update latin hypercube sampling. Probabilistic Engineering Mechanics, 1992, 7, 123-130.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[4]Moazzen, Iman. Latin Hypercube Sampling, 2016 , University of Victoria</a:t>
            </a:r>
            <a:r>
              <a:rPr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1432</Words>
  <Application>Microsoft Office PowerPoint</Application>
  <PresentationFormat>On-screen Show (16:9)</PresentationFormat>
  <Paragraphs>204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Merriweather</vt:lpstr>
      <vt:lpstr>Roboto</vt:lpstr>
      <vt:lpstr>Paradigm</vt:lpstr>
      <vt:lpstr>Latin Hypercube Sampling</vt:lpstr>
      <vt:lpstr>Overview</vt:lpstr>
      <vt:lpstr>Introduction</vt:lpstr>
      <vt:lpstr>PowerPoint Presentation</vt:lpstr>
      <vt:lpstr>PowerPoint Presentation</vt:lpstr>
      <vt:lpstr>PowerPoint Presentation</vt:lpstr>
      <vt:lpstr>Monte Carlo Simulation</vt:lpstr>
      <vt:lpstr>Monte Carlo Simulation</vt:lpstr>
      <vt:lpstr>Latin Hypercube Sampling</vt:lpstr>
      <vt:lpstr>Latin Hypercube Sampling (Two Dimensions) </vt:lpstr>
      <vt:lpstr>Monte Carlo vs Latin Hypercube</vt:lpstr>
      <vt:lpstr>Sample Generator</vt:lpstr>
      <vt:lpstr>Sample Generator</vt:lpstr>
      <vt:lpstr>Sample Generator</vt:lpstr>
      <vt:lpstr>Sample Ordering</vt:lpstr>
      <vt:lpstr>Sample Ordering</vt:lpstr>
      <vt:lpstr>Sample Ordering</vt:lpstr>
      <vt:lpstr>Sample Ordering</vt:lpstr>
      <vt:lpstr>Sample Ordering</vt:lpstr>
      <vt:lpstr>Sample Ordering</vt:lpstr>
      <vt:lpstr>Sample Ordering</vt:lpstr>
      <vt:lpstr>Sample Ordering</vt:lpstr>
      <vt:lpstr>Sample Ordering</vt:lpstr>
      <vt:lpstr>Sample Ordering</vt:lpstr>
      <vt:lpstr>Poisson Process Simulation Results</vt:lpstr>
      <vt:lpstr>Poisson Process Simulation Results </vt:lpstr>
      <vt:lpstr>Poisson Process Simulation Results </vt:lpstr>
      <vt:lpstr>Conclusion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Latin Hypercube Sampling</dc:title>
  <cp:lastModifiedBy>Gitto Benny</cp:lastModifiedBy>
  <cp:revision>1</cp:revision>
  <dcterms:modified xsi:type="dcterms:W3CDTF">2022-07-11T10:31:20Z</dcterms:modified>
</cp:coreProperties>
</file>