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2"/>
    <p:sldMasterId id="2147483674" r:id="rId3"/>
  </p:sldMasterIdLst>
  <p:notesMasterIdLst>
    <p:notesMasterId r:id="rId28"/>
  </p:notesMasterIdLst>
  <p:sldIdLst>
    <p:sldId id="256" r:id="rId4"/>
    <p:sldId id="276" r:id="rId5"/>
    <p:sldId id="257" r:id="rId6"/>
    <p:sldId id="260" r:id="rId7"/>
    <p:sldId id="261" r:id="rId8"/>
    <p:sldId id="267" r:id="rId9"/>
    <p:sldId id="262" r:id="rId10"/>
    <p:sldId id="264" r:id="rId11"/>
    <p:sldId id="263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3" r:id="rId21"/>
    <p:sldId id="275" r:id="rId22"/>
    <p:sldId id="279" r:id="rId23"/>
    <p:sldId id="277" r:id="rId24"/>
    <p:sldId id="280" r:id="rId25"/>
    <p:sldId id="259" r:id="rId26"/>
    <p:sldId id="278" r:id="rId27"/>
  </p:sldIdLst>
  <p:sldSz cx="9144000" cy="6858000" type="screen4x3"/>
  <p:notesSz cx="6648450" cy="97742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B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Folie mittels Klicken verschieben</a:t>
            </a: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13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132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133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134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6A7C883A-9F49-408D-9F78-35B3CBFAB070}" type="slidenum">
              <a:rPr lang="de-DE" sz="1400" b="0" strike="noStrike" spc="-1">
                <a:latin typeface="Times New Roman"/>
              </a:rPr>
              <a:t>‹#›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81063" y="735013"/>
            <a:ext cx="4886325" cy="3663950"/>
          </a:xfrm>
          <a:prstGeom prst="rect">
            <a:avLst/>
          </a:prstGeom>
        </p:spPr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64920" y="4642920"/>
            <a:ext cx="5318280" cy="4398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16000" indent="-216000">
              <a:lnSpc>
                <a:spcPct val="100000"/>
              </a:lnSpc>
            </a:pPr>
            <a:endParaRPr lang="de-DE" sz="2000" b="0" strike="noStrike" spc="-1" dirty="0">
              <a:latin typeface="Arial"/>
            </a:endParaRPr>
          </a:p>
        </p:txBody>
      </p:sp>
      <p:sp>
        <p:nvSpPr>
          <p:cNvPr id="148" name="TextShape 3"/>
          <p:cNvSpPr txBox="1"/>
          <p:nvPr/>
        </p:nvSpPr>
        <p:spPr>
          <a:xfrm>
            <a:off x="3765960" y="9283680"/>
            <a:ext cx="2880720" cy="48852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3261E7D3-5DF7-4FE5-ADA9-1F701C2542F2}" type="slidenum">
              <a:rPr lang="de-DE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34520" y="2028960"/>
            <a:ext cx="5807160" cy="4095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58071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34520" y="1128600"/>
            <a:ext cx="5792040" cy="2018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34520" y="416844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410280" y="416844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34520" y="4168440"/>
            <a:ext cx="58071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58071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34520" y="4168440"/>
            <a:ext cx="58071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34520" y="416844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410280" y="416844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398320" y="202896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362120" y="202896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34520" y="416844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2398320" y="416844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362120" y="416844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34520" y="2028960"/>
            <a:ext cx="5807160" cy="4095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58071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34520" y="1128600"/>
            <a:ext cx="5792040" cy="2018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34520" y="416844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3410280" y="416844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34520" y="4168440"/>
            <a:ext cx="58071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58071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4520" y="4168440"/>
            <a:ext cx="58071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34520" y="416844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3410280" y="416844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2398320" y="202896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362120" y="202896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434520" y="416844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2398320" y="416844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4362120" y="416844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434520" y="2028960"/>
            <a:ext cx="5807160" cy="4095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58071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434520" y="1128600"/>
            <a:ext cx="5792040" cy="2018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34520" y="416844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4095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3410280" y="416844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34520" y="4168440"/>
            <a:ext cx="58071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58071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34520" y="4168440"/>
            <a:ext cx="58071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3410280" y="202896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34520" y="416844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3410280" y="4168440"/>
            <a:ext cx="283356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2398320" y="202896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4362120" y="202896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 type="body"/>
          </p:nvPr>
        </p:nvSpPr>
        <p:spPr>
          <a:xfrm>
            <a:off x="434520" y="416844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 type="body"/>
          </p:nvPr>
        </p:nvSpPr>
        <p:spPr>
          <a:xfrm>
            <a:off x="2398320" y="416844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 type="body"/>
          </p:nvPr>
        </p:nvSpPr>
        <p:spPr>
          <a:xfrm>
            <a:off x="4362120" y="4168440"/>
            <a:ext cx="1869840" cy="195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tud_logo_rgb_150dpi"/>
          <p:cNvPicPr/>
          <p:nvPr/>
        </p:nvPicPr>
        <p:blipFill>
          <a:blip r:embed="rId14"/>
          <a:stretch/>
        </p:blipFill>
        <p:spPr>
          <a:xfrm>
            <a:off x="468360" y="334800"/>
            <a:ext cx="3024000" cy="549000"/>
          </a:xfrm>
          <a:prstGeom prst="rect">
            <a:avLst/>
          </a:prstGeom>
          <a:ln>
            <a:noFill/>
          </a:ln>
        </p:spPr>
      </p:pic>
      <p:sp>
        <p:nvSpPr>
          <p:cNvPr id="6" name="Line 1"/>
          <p:cNvSpPr/>
          <p:nvPr/>
        </p:nvSpPr>
        <p:spPr>
          <a:xfrm>
            <a:off x="-2160" y="1080000"/>
            <a:ext cx="9194400" cy="0"/>
          </a:xfrm>
          <a:prstGeom prst="line">
            <a:avLst/>
          </a:prstGeom>
          <a:ln>
            <a:solidFill>
              <a:srgbClr val="98B855"/>
            </a:solidFill>
            <a:round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2" name="PlaceHolder 2"/>
          <p:cNvSpPr>
            <a:spLocks noGrp="1"/>
          </p:cNvSpPr>
          <p:nvPr>
            <p:ph type="sldNum"/>
          </p:nvPr>
        </p:nvSpPr>
        <p:spPr>
          <a:xfrm>
            <a:off x="-720" y="6492960"/>
            <a:ext cx="5036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F1DEC1CD-4668-4E92-B974-D4DDE4B14F61}" type="slidenum">
              <a:rPr lang="de-DE" sz="1200" b="0" strike="noStrike" spc="-1">
                <a:solidFill>
                  <a:srgbClr val="84B818"/>
                </a:solidFill>
                <a:latin typeface="Calibri"/>
              </a:rPr>
              <a:t>‹#›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Format des Titeltextes durch Klicken bearbeiten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600" b="0" strike="noStrike" spc="-1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400" b="0" strike="noStrike" spc="-1">
                <a:solidFill>
                  <a:srgbClr val="565656"/>
                </a:solidFill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565656"/>
                </a:solidFill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565656"/>
                </a:solidFill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565656"/>
                </a:solidFill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565656"/>
                </a:solidFill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565656"/>
                </a:solid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15" descr="tud_logo_rgb_150dpi"/>
          <p:cNvPicPr/>
          <p:nvPr/>
        </p:nvPicPr>
        <p:blipFill>
          <a:blip r:embed="rId14"/>
          <a:stretch/>
        </p:blipFill>
        <p:spPr>
          <a:xfrm>
            <a:off x="468360" y="334800"/>
            <a:ext cx="3024000" cy="549000"/>
          </a:xfrm>
          <a:prstGeom prst="rect">
            <a:avLst/>
          </a:prstGeom>
          <a:ln>
            <a:noFill/>
          </a:ln>
        </p:spPr>
      </p:pic>
      <p:sp>
        <p:nvSpPr>
          <p:cNvPr id="42" name="Line 1"/>
          <p:cNvSpPr/>
          <p:nvPr/>
        </p:nvSpPr>
        <p:spPr>
          <a:xfrm>
            <a:off x="-2160" y="1080000"/>
            <a:ext cx="9194400" cy="0"/>
          </a:xfrm>
          <a:prstGeom prst="line">
            <a:avLst/>
          </a:prstGeom>
          <a:ln>
            <a:solidFill>
              <a:srgbClr val="98B855"/>
            </a:solidFill>
            <a:round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34520" y="2028960"/>
            <a:ext cx="5807160" cy="40953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840" indent="-285480">
              <a:lnSpc>
                <a:spcPct val="100000"/>
              </a:lnSpc>
              <a:spcBef>
                <a:spcPts val="201"/>
              </a:spcBef>
              <a:spcAft>
                <a:spcPts val="300"/>
              </a:spcAft>
              <a:buClr>
                <a:srgbClr val="565656"/>
              </a:buClr>
              <a:buFont typeface="Arial"/>
              <a:buChar char="•"/>
            </a:pPr>
            <a:r>
              <a:rPr lang="de-DE" sz="1600" b="0" strike="noStrike" spc="-1">
                <a:solidFill>
                  <a:srgbClr val="565656"/>
                </a:solidFill>
                <a:latin typeface="Arial"/>
              </a:rPr>
              <a:t>Erste Ebene</a:t>
            </a:r>
            <a:endParaRPr lang="de-DE" sz="1600" b="0" strike="noStrike" spc="-1">
              <a:solidFill>
                <a:srgbClr val="000000"/>
              </a:solidFill>
              <a:latin typeface="Arial"/>
            </a:endParaRPr>
          </a:p>
          <a:p>
            <a:pPr marL="446040" lvl="1" indent="-196560">
              <a:lnSpc>
                <a:spcPct val="100000"/>
              </a:lnSpc>
              <a:spcBef>
                <a:spcPts val="201"/>
              </a:spcBef>
              <a:buClr>
                <a:srgbClr val="565656"/>
              </a:buClr>
              <a:buFont typeface="Arial"/>
              <a:buChar char="•"/>
            </a:pPr>
            <a:r>
              <a:rPr lang="de-DE" sz="1400" b="0" strike="noStrike" spc="-1">
                <a:solidFill>
                  <a:srgbClr val="565656"/>
                </a:solidFill>
                <a:latin typeface="Arial"/>
              </a:rPr>
              <a:t>Zweite Ebene</a:t>
            </a:r>
          </a:p>
          <a:p>
            <a:endParaRPr lang="de-DE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  <a:spcAft>
                <a:spcPts val="300"/>
              </a:spcAft>
            </a:pPr>
            <a:endParaRPr lang="de-DE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sldNum"/>
          </p:nvPr>
        </p:nvSpPr>
        <p:spPr>
          <a:xfrm>
            <a:off x="0" y="6492960"/>
            <a:ext cx="5036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81D0B958-47DF-4C1B-9571-C17E7D6B11DB}" type="slidenum">
              <a:rPr lang="de-DE" sz="1200" b="0" strike="noStrike" spc="-1">
                <a:solidFill>
                  <a:srgbClr val="84B818"/>
                </a:solidFill>
                <a:latin typeface="Calibri"/>
              </a:rPr>
              <a:t>‹#›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title"/>
          </p:nvPr>
        </p:nvSpPr>
        <p:spPr>
          <a:xfrm>
            <a:off x="434520" y="1128600"/>
            <a:ext cx="5792040" cy="4352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de-DE" sz="2400" b="0" strike="noStrike" spc="-1">
                <a:solidFill>
                  <a:srgbClr val="84B818"/>
                </a:solidFill>
                <a:latin typeface="Arial"/>
              </a:rPr>
              <a:t>Hier Titel</a:t>
            </a:r>
            <a:endParaRPr lang="de-DE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Line 5"/>
          <p:cNvSpPr/>
          <p:nvPr/>
        </p:nvSpPr>
        <p:spPr>
          <a:xfrm>
            <a:off x="57600" y="1080000"/>
            <a:ext cx="9194760" cy="0"/>
          </a:xfrm>
          <a:prstGeom prst="line">
            <a:avLst/>
          </a:prstGeom>
          <a:ln>
            <a:solidFill>
              <a:srgbClr val="98B855"/>
            </a:solidFill>
            <a:round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47" name="PlaceHolder 6"/>
          <p:cNvSpPr>
            <a:spLocks noGrp="1"/>
          </p:cNvSpPr>
          <p:nvPr>
            <p:ph type="body"/>
          </p:nvPr>
        </p:nvSpPr>
        <p:spPr>
          <a:xfrm>
            <a:off x="6534000" y="181080"/>
            <a:ext cx="2371320" cy="64098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99"/>
              </a:spcBef>
              <a:spcAft>
                <a:spcPts val="1400"/>
              </a:spcAft>
              <a:tabLst>
                <a:tab pos="0" algn="l"/>
              </a:tabLst>
            </a:pPr>
            <a:r>
              <a:rPr lang="de-DE" sz="1600" b="0" strike="noStrike" spc="-1">
                <a:solidFill>
                  <a:srgbClr val="000000"/>
                </a:solidFill>
                <a:latin typeface="Arial"/>
              </a:rPr>
              <a:t>Grafikleiste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15" descr="tud_logo_rgb_150dpi"/>
          <p:cNvPicPr/>
          <p:nvPr/>
        </p:nvPicPr>
        <p:blipFill>
          <a:blip r:embed="rId14"/>
          <a:stretch/>
        </p:blipFill>
        <p:spPr>
          <a:xfrm>
            <a:off x="468360" y="334800"/>
            <a:ext cx="3024000" cy="549000"/>
          </a:xfrm>
          <a:prstGeom prst="rect">
            <a:avLst/>
          </a:prstGeom>
          <a:ln>
            <a:noFill/>
          </a:ln>
        </p:spPr>
      </p:pic>
      <p:sp>
        <p:nvSpPr>
          <p:cNvPr id="85" name="Line 1"/>
          <p:cNvSpPr/>
          <p:nvPr/>
        </p:nvSpPr>
        <p:spPr>
          <a:xfrm>
            <a:off x="-2160" y="1080000"/>
            <a:ext cx="9194400" cy="0"/>
          </a:xfrm>
          <a:prstGeom prst="line">
            <a:avLst/>
          </a:prstGeom>
          <a:ln>
            <a:solidFill>
              <a:srgbClr val="98B855"/>
            </a:solidFill>
            <a:round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-19440" y="1806120"/>
            <a:ext cx="4515480" cy="404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720000" indent="-285480">
              <a:lnSpc>
                <a:spcPct val="100000"/>
              </a:lnSpc>
              <a:spcBef>
                <a:spcPts val="201"/>
              </a:spcBef>
              <a:spcAft>
                <a:spcPts val="1001"/>
              </a:spcAft>
              <a:buClr>
                <a:srgbClr val="FFFFFF"/>
              </a:buClr>
              <a:buFont typeface="Arial"/>
              <a:buChar char="•"/>
              <a:tabLst>
                <a:tab pos="4216320" algn="l"/>
              </a:tabLst>
            </a:pPr>
            <a:r>
              <a:rPr lang="de-DE" sz="1600" b="0" strike="noStrike" spc="-1">
                <a:solidFill>
                  <a:srgbClr val="FFFFFF"/>
                </a:solidFill>
                <a:latin typeface="Arial"/>
              </a:rPr>
              <a:t>Erste Ebene </a:t>
            </a:r>
            <a:endParaRPr lang="de-DE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  <a:spcAft>
                <a:spcPts val="1001"/>
              </a:spcAft>
              <a:tabLst>
                <a:tab pos="4216320" algn="l"/>
              </a:tabLst>
            </a:pPr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dt"/>
          </p:nvPr>
        </p:nvSpPr>
        <p:spPr>
          <a:xfrm>
            <a:off x="6588360" y="638136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endParaRPr lang="de-DE" sz="1200" b="0" strike="noStrike" spc="-1">
              <a:latin typeface="Times New Roman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sldNum"/>
          </p:nvPr>
        </p:nvSpPr>
        <p:spPr>
          <a:xfrm>
            <a:off x="0" y="6492960"/>
            <a:ext cx="5036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CA008236-87C7-420D-B02A-7CE2B115BEA4}" type="slidenum">
              <a:rPr lang="de-DE" sz="1200" b="0" strike="noStrike" spc="-1">
                <a:solidFill>
                  <a:srgbClr val="84B818"/>
                </a:solidFill>
                <a:latin typeface="Calibri"/>
              </a:rPr>
              <a:t>‹#›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title"/>
          </p:nvPr>
        </p:nvSpPr>
        <p:spPr>
          <a:xfrm>
            <a:off x="434520" y="1128600"/>
            <a:ext cx="8229240" cy="4352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de-DE" sz="2400" b="0" strike="noStrike" spc="-1">
                <a:solidFill>
                  <a:srgbClr val="84B818"/>
                </a:solidFill>
                <a:latin typeface="Arial"/>
              </a:rPr>
              <a:t>Hier Titel</a:t>
            </a:r>
            <a:endParaRPr lang="de-DE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 type="body"/>
          </p:nvPr>
        </p:nvSpPr>
        <p:spPr>
          <a:xfrm>
            <a:off x="4481280" y="1806120"/>
            <a:ext cx="4662360" cy="404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840" indent="-285480">
              <a:lnSpc>
                <a:spcPct val="100000"/>
              </a:lnSpc>
              <a:spcBef>
                <a:spcPts val="201"/>
              </a:spcBef>
              <a:spcAft>
                <a:spcPts val="1001"/>
              </a:spcAft>
              <a:buClr>
                <a:srgbClr val="FFFFFF"/>
              </a:buClr>
              <a:buFont typeface="Arial"/>
              <a:buChar char="•"/>
              <a:tabLst>
                <a:tab pos="4216320" algn="l"/>
              </a:tabLst>
            </a:pPr>
            <a:r>
              <a:rPr lang="de-DE" sz="1600" b="0" strike="noStrike" spc="-1">
                <a:solidFill>
                  <a:srgbClr val="FFFFFF"/>
                </a:solidFill>
                <a:latin typeface="Arial"/>
              </a:rPr>
              <a:t>Erste Ebene</a:t>
            </a:r>
            <a:endParaRPr lang="de-DE" sz="1600" b="0" strike="noStrike" spc="-1">
              <a:solidFill>
                <a:srgbClr val="000000"/>
              </a:solidFill>
              <a:latin typeface="Arial"/>
            </a:endParaRPr>
          </a:p>
          <a:p>
            <a:pPr marL="446040" lvl="1" indent="-196560">
              <a:lnSpc>
                <a:spcPct val="100000"/>
              </a:lnSpc>
              <a:spcBef>
                <a:spcPts val="201"/>
              </a:spcBef>
              <a:buClr>
                <a:srgbClr val="565656"/>
              </a:buClr>
              <a:buFont typeface="Arial"/>
              <a:buChar char="•"/>
              <a:tabLst>
                <a:tab pos="4216320" algn="l"/>
              </a:tabLst>
            </a:pPr>
            <a:r>
              <a:rPr lang="de-DE" sz="1400" b="0" strike="noStrike" spc="-1">
                <a:solidFill>
                  <a:srgbClr val="565656"/>
                </a:solidFill>
                <a:latin typeface="Arial"/>
              </a:rPr>
              <a:t>Zweite Ebene</a:t>
            </a:r>
          </a:p>
          <a:p>
            <a:endParaRPr lang="de-DE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  <a:spcAft>
                <a:spcPts val="1001"/>
              </a:spcAft>
              <a:tabLst>
                <a:tab pos="4216320" algn="l"/>
              </a:tabLst>
            </a:pPr>
            <a:endParaRPr lang="de-DE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ustomShape 8"/>
          <p:cNvSpPr/>
          <p:nvPr/>
        </p:nvSpPr>
        <p:spPr>
          <a:xfrm flipV="1">
            <a:off x="0" y="1078920"/>
            <a:ext cx="9240840" cy="360"/>
          </a:xfrm>
          <a:custGeom>
            <a:avLst/>
            <a:gdLst/>
            <a:ahLst/>
            <a:cxnLst/>
            <a:rect l="l" t="t" r="r" b="b"/>
            <a:pathLst>
              <a:path w="14400">
                <a:moveTo>
                  <a:pt x="99" y="0"/>
                </a:moveTo>
                <a:lnTo>
                  <a:pt x="14499" y="0"/>
                </a:lnTo>
              </a:path>
            </a:pathLst>
          </a:custGeom>
          <a:noFill/>
          <a:ln w="6480">
            <a:solidFill>
              <a:srgbClr val="5DAE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10.13741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arxiv.org/pdf/2110.13741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10.13741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arxiv.org/pdf/2110.13741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10.13741.pd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10.13741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10.13741.pd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10.13741.pd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10.13741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10.13741.pdf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arxiv.org/pdf/2110.13741.pdf" TargetMode="Externa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arxiv.org/pdf/2110.13741.pdf" TargetMode="Externa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arxiv.org/pdf/2110.13741.pdf" TargetMode="Externa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10.13741.pd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view.net/forum?id=tgdoUMqlwMv" TargetMode="External"/><Relationship Id="rId2" Type="http://schemas.openxmlformats.org/officeDocument/2006/relationships/hyperlink" Target="https://slideslive.com/38968191/disrupting-deep-uncertainty-estimation-without-harming-accuracy?ref=recommended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proceedings.neurips.cc/paper/2021/file/b1b20d09041289e6c3fbb81850c5da54-Paper.pdf" TargetMode="External"/><Relationship Id="rId4" Type="http://schemas.openxmlformats.org/officeDocument/2006/relationships/hyperlink" Target="https://slideslive.com/38968191/disrupting-deep-uncertainty-estimation-without-harming-accuracy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2"/>
          <p:cNvSpPr/>
          <p:nvPr/>
        </p:nvSpPr>
        <p:spPr>
          <a:xfrm>
            <a:off x="291814" y="3167068"/>
            <a:ext cx="3481419" cy="18158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dirty="0" smtClean="0">
                <a:solidFill>
                  <a:srgbClr val="84B818"/>
                </a:solidFill>
              </a:rPr>
              <a:t>Disrupting Deep Uncertainty Estimation Without Harming Accuracy </a:t>
            </a:r>
            <a:endParaRPr lang="de-DE" sz="2800" b="1" strike="noStrike" spc="-1" dirty="0">
              <a:solidFill>
                <a:srgbClr val="84B818"/>
              </a:solidFill>
              <a:latin typeface="Arial"/>
            </a:endParaRPr>
          </a:p>
        </p:txBody>
      </p:sp>
      <p:pic>
        <p:nvPicPr>
          <p:cNvPr id="137" name="Grafik 4" descr="Ein Bild, das Text, Elektronik, Schaltkreis enthält.&#10;&#10;Beschreibung automatisch generiert."/>
          <p:cNvPicPr/>
          <p:nvPr/>
        </p:nvPicPr>
        <p:blipFill>
          <a:blip r:embed="rId3"/>
          <a:stretch/>
        </p:blipFill>
        <p:spPr>
          <a:xfrm>
            <a:off x="4290718" y="2179971"/>
            <a:ext cx="4238815" cy="3819047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45454" y="5999018"/>
            <a:ext cx="3463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Nidhi</a:t>
            </a:r>
            <a:r>
              <a:rPr lang="en-US" b="1" dirty="0" smtClean="0"/>
              <a:t> Patel (230199)</a:t>
            </a:r>
          </a:p>
          <a:p>
            <a:r>
              <a:rPr lang="en-US" b="1" dirty="0" smtClean="0"/>
              <a:t>Mentored by: Chiara </a:t>
            </a:r>
            <a:r>
              <a:rPr lang="en-US" b="1" dirty="0" err="1" smtClean="0"/>
              <a:t>Balestra</a:t>
            </a:r>
            <a:endParaRPr lang="en-IN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16378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rgbClr val="84B818"/>
                </a:solidFill>
              </a:rPr>
              <a:t>Uncertainty quantification in machine learning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640" y="1239436"/>
            <a:ext cx="5792040" cy="435240"/>
          </a:xfrm>
        </p:spPr>
        <p:txBody>
          <a:bodyPr/>
          <a:lstStyle/>
          <a:p>
            <a:r>
              <a:rPr lang="de-DE" sz="2800" b="1" spc="-1" dirty="0" smtClean="0">
                <a:solidFill>
                  <a:srgbClr val="84B818"/>
                </a:solidFill>
              </a:rPr>
              <a:t>Outline</a:t>
            </a:r>
            <a:endParaRPr lang="en-IN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34520" y="2028960"/>
            <a:ext cx="5924716" cy="4579658"/>
          </a:xfrm>
        </p:spPr>
        <p:txBody>
          <a:bodyPr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Motivation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Introducing </a:t>
            </a:r>
            <a:r>
              <a:rPr lang="en-US" sz="1800" dirty="0"/>
              <a:t>ACE (Attacking Confidence Estimation</a:t>
            </a:r>
            <a:r>
              <a:rPr lang="en-US" sz="1800" dirty="0" smtClean="0"/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Uncertainty estimation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dirty="0" smtClean="0"/>
              <a:t>Comparison</a:t>
            </a:r>
            <a:r>
              <a:rPr lang="de-DE" sz="1800" dirty="0"/>
              <a:t>: Advarserial attack Vs. </a:t>
            </a:r>
            <a:r>
              <a:rPr lang="de-DE" sz="1800" dirty="0" smtClean="0"/>
              <a:t>ACE</a:t>
            </a:r>
            <a:endParaRPr lang="de-DE" sz="1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Implementation </a:t>
            </a:r>
            <a:r>
              <a:rPr lang="en-US" sz="1800" dirty="0"/>
              <a:t>of </a:t>
            </a:r>
            <a:r>
              <a:rPr lang="en-US" sz="1800" dirty="0" smtClean="0"/>
              <a:t>ACE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Effect </a:t>
            </a:r>
            <a:r>
              <a:rPr lang="en-US" sz="1800" dirty="0"/>
              <a:t>of </a:t>
            </a:r>
            <a:r>
              <a:rPr lang="en-US" sz="1800" dirty="0" smtClean="0"/>
              <a:t>ACE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ACE under white-box vs. black-box settings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Summary and conclusions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Findings</a:t>
            </a:r>
            <a:endParaRPr lang="de-DE" sz="2400" dirty="0" smtClean="0"/>
          </a:p>
          <a:p>
            <a:pPr>
              <a:lnSpc>
                <a:spcPct val="150000"/>
              </a:lnSpc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31092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434520" y="1414800"/>
            <a:ext cx="8628840" cy="435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de-DE" sz="2800" b="1" spc="-1" dirty="0" smtClean="0">
                <a:solidFill>
                  <a:srgbClr val="84B818"/>
                </a:solidFill>
                <a:latin typeface="Arial"/>
              </a:rPr>
              <a:t>Motivation</a:t>
            </a:r>
            <a:endParaRPr lang="de-DE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CustomShape 2"/>
          <p:cNvSpPr/>
          <p:nvPr/>
        </p:nvSpPr>
        <p:spPr>
          <a:xfrm>
            <a:off x="434520" y="2064327"/>
            <a:ext cx="8515516" cy="4641273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tIns="180000">
            <a:noAutofit/>
          </a:bodyPr>
          <a:lstStyle/>
          <a:p>
            <a:pPr marL="360">
              <a:lnSpc>
                <a:spcPct val="100000"/>
              </a:lnSpc>
              <a:buClr>
                <a:srgbClr val="000000"/>
              </a:buClr>
            </a:pPr>
            <a:r>
              <a:rPr lang="de-DE" sz="2400" spc="-1" dirty="0" smtClean="0">
                <a:solidFill>
                  <a:srgbClr val="000000"/>
                </a:solidFill>
                <a:latin typeface="+mj-lt"/>
              </a:rPr>
              <a:t>Why keep accuracy intact?</a:t>
            </a:r>
          </a:p>
          <a:p>
            <a:pPr marL="360">
              <a:lnSpc>
                <a:spcPct val="100000"/>
              </a:lnSpc>
              <a:buClr>
                <a:srgbClr val="000000"/>
              </a:buClr>
            </a:pPr>
            <a:endParaRPr lang="de-DE" b="0" strike="noStrike" spc="-1" dirty="0">
              <a:solidFill>
                <a:srgbClr val="000000"/>
              </a:solidFill>
              <a:latin typeface="+mj-lt"/>
            </a:endParaRPr>
          </a:p>
          <a:p>
            <a:pPr marL="34326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de-DE" spc="-1" dirty="0" smtClean="0">
                <a:solidFill>
                  <a:srgbClr val="000000"/>
                </a:solidFill>
                <a:latin typeface="+mj-lt"/>
              </a:rPr>
              <a:t>Adversarial attacks alter labels.</a:t>
            </a:r>
          </a:p>
          <a:p>
            <a:pPr marL="34326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de-DE" spc="-1" dirty="0" smtClean="0">
              <a:solidFill>
                <a:srgbClr val="000000"/>
              </a:solidFill>
              <a:latin typeface="+mj-lt"/>
            </a:endParaRPr>
          </a:p>
          <a:p>
            <a:pPr marL="34326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de-DE" spc="-1" dirty="0">
                <a:solidFill>
                  <a:srgbClr val="000000"/>
                </a:solidFill>
                <a:latin typeface="+mj-lt"/>
              </a:rPr>
              <a:t>Affects the accuracy significantly</a:t>
            </a:r>
            <a:r>
              <a:rPr lang="de-DE" spc="-1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pPr marL="34326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de-DE" spc="-1" dirty="0" smtClean="0">
              <a:solidFill>
                <a:srgbClr val="000000"/>
              </a:solidFill>
              <a:latin typeface="+mj-lt"/>
            </a:endParaRPr>
          </a:p>
          <a:p>
            <a:pPr marL="34326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pc="-1" dirty="0">
                <a:solidFill>
                  <a:srgbClr val="000000"/>
                </a:solidFill>
                <a:latin typeface="+mj-lt"/>
              </a:rPr>
              <a:t>Might </a:t>
            </a:r>
            <a:r>
              <a:rPr lang="en-US" spc="-1" dirty="0" smtClean="0">
                <a:solidFill>
                  <a:srgbClr val="000000"/>
                </a:solidFill>
                <a:latin typeface="+mj-lt"/>
              </a:rPr>
              <a:t>alert the </a:t>
            </a:r>
            <a:r>
              <a:rPr lang="en-US" spc="-1" dirty="0">
                <a:solidFill>
                  <a:srgbClr val="000000"/>
                </a:solidFill>
                <a:latin typeface="+mj-lt"/>
              </a:rPr>
              <a:t>victim in case of constant monitoring.</a:t>
            </a:r>
            <a:endParaRPr lang="de-DE" b="0" strike="noStrike" spc="-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4518" y="1114746"/>
            <a:ext cx="7283803" cy="631374"/>
          </a:xfrm>
        </p:spPr>
        <p:txBody>
          <a:bodyPr/>
          <a:lstStyle/>
          <a:p>
            <a:r>
              <a:rPr lang="en-US" sz="2800" b="1" dirty="0" smtClean="0">
                <a:solidFill>
                  <a:srgbClr val="84B818"/>
                </a:solidFill>
              </a:rPr>
              <a:t/>
            </a:r>
            <a:br>
              <a:rPr lang="en-US" sz="2800" b="1" dirty="0" smtClean="0">
                <a:solidFill>
                  <a:srgbClr val="84B818"/>
                </a:solidFill>
              </a:rPr>
            </a:br>
            <a:r>
              <a:rPr lang="en-US" sz="2800" b="1" dirty="0" smtClean="0">
                <a:solidFill>
                  <a:srgbClr val="84B818"/>
                </a:solidFill>
              </a:rPr>
              <a:t>Introducing ACE (Attacking Confidence Estimation)</a:t>
            </a:r>
            <a:endParaRPr lang="de-DE" sz="2800" b="1" dirty="0">
              <a:solidFill>
                <a:srgbClr val="84B818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/>
          </p:nvPr>
        </p:nvSpPr>
        <p:spPr>
          <a:xfrm>
            <a:off x="434519" y="2202872"/>
            <a:ext cx="7283803" cy="4374907"/>
          </a:xfrm>
        </p:spPr>
        <p:txBody>
          <a:bodyPr anchor="t"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Decreases </a:t>
            </a:r>
            <a:r>
              <a:rPr lang="en-US" sz="1800" dirty="0"/>
              <a:t>the confidence </a:t>
            </a:r>
            <a:r>
              <a:rPr lang="en-US" sz="1800" dirty="0" smtClean="0"/>
              <a:t>of correct prediction.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Increases </a:t>
            </a:r>
            <a:r>
              <a:rPr lang="en-US" sz="1800" dirty="0"/>
              <a:t>the confidence of incorrect </a:t>
            </a:r>
            <a:r>
              <a:rPr lang="en-US" sz="1800" dirty="0" smtClean="0"/>
              <a:t>prediction.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Does not alter </a:t>
            </a:r>
            <a:r>
              <a:rPr lang="en-US" sz="1800" dirty="0"/>
              <a:t>the original prediction by the model to preserve accuracy.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80235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28" y="1110710"/>
            <a:ext cx="6007579" cy="43897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54728" y="6483927"/>
            <a:ext cx="6594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hlinkClick r:id="rId3"/>
              </a:rPr>
              <a:t>Galil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hlinkClick r:id="rId3"/>
              </a:rPr>
              <a:t>Ido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 and El-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hlinkClick r:id="rId3"/>
              </a:rPr>
              <a:t>Yaniv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926" y="5627077"/>
            <a:ext cx="7891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Demonstration of  </a:t>
            </a:r>
            <a:r>
              <a:rPr lang="en-US" dirty="0" smtClean="0"/>
              <a:t>ACE on </a:t>
            </a:r>
            <a:r>
              <a:rPr lang="en-US" dirty="0" err="1" smtClean="0"/>
              <a:t>EfficientNet</a:t>
            </a:r>
            <a:r>
              <a:rPr lang="en-US" dirty="0" smtClean="0"/>
              <a:t> </a:t>
            </a:r>
            <a:r>
              <a:rPr lang="en-US" dirty="0"/>
              <a:t>with </a:t>
            </a:r>
            <a:r>
              <a:rPr lang="en-US" dirty="0" err="1"/>
              <a:t>softmax</a:t>
            </a:r>
            <a:r>
              <a:rPr lang="en-US" dirty="0"/>
              <a:t> as the uncertainty estimation method.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9776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180109" y="1233055"/>
            <a:ext cx="8963891" cy="5624945"/>
          </a:xfrm>
        </p:spPr>
        <p:txBody>
          <a:bodyPr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Confidence score ranks correct prediction higher than incorrect ones.</a:t>
            </a:r>
            <a:endParaRPr lang="en-IN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639" y="1479611"/>
            <a:ext cx="3775654" cy="19358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639" y="4302034"/>
            <a:ext cx="3839743" cy="21540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0109" y="3817402"/>
            <a:ext cx="8589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After ACE,</a:t>
            </a:r>
            <a:r>
              <a:rPr lang="en-US" dirty="0"/>
              <a:t> </a:t>
            </a:r>
            <a:r>
              <a:rPr lang="en-US" dirty="0" smtClean="0"/>
              <a:t>confidence </a:t>
            </a:r>
            <a:r>
              <a:rPr lang="en-US" dirty="0"/>
              <a:t>score </a:t>
            </a:r>
            <a:r>
              <a:rPr lang="en-US" dirty="0" smtClean="0"/>
              <a:t>ranks incorrect predictions higher and correct ones lower.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2389908" y="6533934"/>
            <a:ext cx="4544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hlinkClick r:id="rId4"/>
              </a:rPr>
              <a:t>Galil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hlinkClick r:id="rId4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hlinkClick r:id="rId4"/>
              </a:rPr>
              <a:t>Ido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hlinkClick r:id="rId4"/>
              </a:rPr>
              <a:t> and El-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hlinkClick r:id="rId4"/>
              </a:rPr>
              <a:t>Yaniv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hlinkClick r:id="rId4"/>
              </a:rPr>
              <a:t>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4520" y="1276084"/>
            <a:ext cx="7765583" cy="435240"/>
          </a:xfrm>
        </p:spPr>
        <p:txBody>
          <a:bodyPr/>
          <a:lstStyle/>
          <a:p>
            <a:r>
              <a:rPr lang="de-DE" sz="2800" b="1" dirty="0" smtClean="0">
                <a:solidFill>
                  <a:srgbClr val="84B818"/>
                </a:solidFill>
              </a:rPr>
              <a:t>How does it work with respect to </a:t>
            </a:r>
            <a:r>
              <a:rPr lang="de-DE" sz="2800" b="1" dirty="0">
                <a:solidFill>
                  <a:srgbClr val="84B818"/>
                </a:solidFill>
              </a:rPr>
              <a:t>u</a:t>
            </a:r>
            <a:r>
              <a:rPr lang="de-DE" sz="2800" b="1" dirty="0" smtClean="0">
                <a:solidFill>
                  <a:srgbClr val="84B818"/>
                </a:solidFill>
              </a:rPr>
              <a:t>ncertainity </a:t>
            </a:r>
            <a:r>
              <a:rPr lang="de-DE" sz="2800" b="1" dirty="0">
                <a:solidFill>
                  <a:srgbClr val="84B818"/>
                </a:solidFill>
              </a:rPr>
              <a:t>e</a:t>
            </a:r>
            <a:r>
              <a:rPr lang="de-DE" sz="2800" b="1" dirty="0" smtClean="0">
                <a:solidFill>
                  <a:srgbClr val="84B818"/>
                </a:solidFill>
              </a:rPr>
              <a:t>stimation?</a:t>
            </a:r>
            <a:endParaRPr lang="de-DE" sz="2800" b="1" dirty="0">
              <a:solidFill>
                <a:srgbClr val="84B818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/>
          </p:nvPr>
        </p:nvSpPr>
        <p:spPr>
          <a:xfrm>
            <a:off x="434519" y="2028959"/>
            <a:ext cx="7765583" cy="4690496"/>
          </a:xfrm>
        </p:spPr>
        <p:txBody>
          <a:bodyPr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Risk-sensitive applications employ uncertainty estimation </a:t>
            </a:r>
            <a:r>
              <a:rPr lang="en-US" sz="1800" dirty="0" smtClean="0"/>
              <a:t>mechanisms like </a:t>
            </a:r>
            <a:r>
              <a:rPr lang="en-US" sz="1800" dirty="0"/>
              <a:t>selective </a:t>
            </a:r>
            <a:r>
              <a:rPr lang="en-US" sz="1800" dirty="0" smtClean="0"/>
              <a:t>prediction.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dirty="0" smtClean="0"/>
              <a:t>Abstrains model from predicting observation </a:t>
            </a:r>
            <a:r>
              <a:rPr lang="de-DE" sz="1800" dirty="0"/>
              <a:t>with confidence lower </a:t>
            </a:r>
            <a:r>
              <a:rPr lang="de-DE" sz="1800" dirty="0" smtClean="0"/>
              <a:t>than threshold.</a:t>
            </a:r>
          </a:p>
          <a:p>
            <a:endParaRPr lang="de-DE" sz="2000" dirty="0"/>
          </a:p>
          <a:p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260" y="3550635"/>
            <a:ext cx="6174099" cy="22754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64327" y="6525491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Galil, Ido and El-Yaniv,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3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85" y="4075590"/>
            <a:ext cx="7853871" cy="22282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826" y="1316181"/>
            <a:ext cx="3870787" cy="20396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5285" y="3457194"/>
            <a:ext cx="7526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Applying selective prediction with 0.6 threshold value.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2000188" y="6552881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smtClean="0">
                <a:solidFill>
                  <a:schemeClr val="bg1">
                    <a:lumMod val="65000"/>
                  </a:schemeClr>
                </a:solidFill>
                <a:hlinkClick r:id="rId4"/>
              </a:rPr>
              <a:t>Galil, Ido and El-Yaniv,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25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4520" y="1128600"/>
            <a:ext cx="8316190" cy="424897"/>
          </a:xfrm>
        </p:spPr>
        <p:txBody>
          <a:bodyPr/>
          <a:lstStyle/>
          <a:p>
            <a:r>
              <a:rPr lang="de-DE" sz="2800" b="1" dirty="0" smtClean="0">
                <a:solidFill>
                  <a:srgbClr val="84B818"/>
                </a:solidFill>
              </a:rPr>
              <a:t>After</a:t>
            </a:r>
            <a:r>
              <a:rPr lang="de-DE" sz="2800" dirty="0" smtClean="0"/>
              <a:t> </a:t>
            </a:r>
            <a:r>
              <a:rPr lang="en-US" sz="2800" b="1" dirty="0" smtClean="0">
                <a:solidFill>
                  <a:srgbClr val="84B818"/>
                </a:solidFill>
              </a:rPr>
              <a:t>attacking confidence </a:t>
            </a:r>
            <a:r>
              <a:rPr lang="en-US" sz="2800" b="1" dirty="0">
                <a:solidFill>
                  <a:srgbClr val="84B818"/>
                </a:solidFill>
              </a:rPr>
              <a:t>e</a:t>
            </a:r>
            <a:r>
              <a:rPr lang="en-US" sz="2800" b="1" dirty="0" smtClean="0">
                <a:solidFill>
                  <a:srgbClr val="84B818"/>
                </a:solidFill>
              </a:rPr>
              <a:t>stimation</a:t>
            </a:r>
            <a:endParaRPr lang="de-DE" sz="2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25" y="1843393"/>
            <a:ext cx="8297541" cy="2190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4520" y="4295433"/>
            <a:ext cx="7767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Selective prediction abstains to predict the correct observations due to lower confidence.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p</a:t>
            </a:r>
            <a:r>
              <a:rPr lang="en-US" dirty="0" smtClean="0"/>
              <a:t>redicts the majority of incorrect ones.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2154215" y="6514797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Galil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,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Ido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 and El-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Yaniv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09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520" y="1128599"/>
            <a:ext cx="8543225" cy="686346"/>
          </a:xfrm>
        </p:spPr>
        <p:txBody>
          <a:bodyPr/>
          <a:lstStyle/>
          <a:p>
            <a:r>
              <a:rPr lang="de-DE" sz="2800" b="1" dirty="0" smtClean="0">
                <a:solidFill>
                  <a:srgbClr val="84B818"/>
                </a:solidFill>
              </a:rPr>
              <a:t>Comparison: </a:t>
            </a:r>
            <a:r>
              <a:rPr lang="de-DE" sz="2800" b="1" dirty="0" smtClean="0">
                <a:solidFill>
                  <a:srgbClr val="84B818"/>
                </a:solidFill>
              </a:rPr>
              <a:t>ACE Vs. Adversarial attack w.r.t </a:t>
            </a:r>
            <a:r>
              <a:rPr lang="de-DE" sz="2800" b="1" dirty="0" smtClean="0">
                <a:solidFill>
                  <a:srgbClr val="84B818"/>
                </a:solidFill>
              </a:rPr>
              <a:t>softmax function</a:t>
            </a:r>
            <a:endParaRPr lang="en-IN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34520" y="1981200"/>
            <a:ext cx="8376972" cy="4488872"/>
          </a:xfrm>
        </p:spPr>
        <p:txBody>
          <a:bodyPr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Distance </a:t>
            </a:r>
            <a:r>
              <a:rPr lang="en-US" sz="1800" dirty="0" smtClean="0"/>
              <a:t>of instance from the decision boundary represents the confidence (</a:t>
            </a:r>
            <a:r>
              <a:rPr lang="en-US" sz="1800" dirty="0" err="1" smtClean="0"/>
              <a:t>softmax</a:t>
            </a:r>
            <a:r>
              <a:rPr lang="en-US" sz="1800" dirty="0" smtClean="0"/>
              <a:t> response).</a:t>
            </a:r>
            <a:endParaRPr lang="en-US" sz="1000" dirty="0" smtClean="0"/>
          </a:p>
          <a:p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 </a:t>
            </a:r>
            <a:r>
              <a:rPr lang="en-US" sz="1800" dirty="0" smtClean="0"/>
              <a:t>Far away the instance from the </a:t>
            </a:r>
            <a:r>
              <a:rPr lang="en-US" sz="1800" dirty="0"/>
              <a:t>decision boundary </a:t>
            </a:r>
            <a:r>
              <a:rPr lang="en-US" sz="1800" dirty="0" smtClean="0"/>
              <a:t>the more confident the model is about the prediction.</a:t>
            </a:r>
          </a:p>
          <a:p>
            <a:pPr marL="0" indent="0">
              <a:buNone/>
            </a:pPr>
            <a:endParaRPr lang="en-IN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244" y="3218826"/>
            <a:ext cx="5285061" cy="3030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5386" y="6528652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Galil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,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Ido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 and El-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Yaniv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41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520" y="1225582"/>
            <a:ext cx="5792040" cy="435240"/>
          </a:xfrm>
        </p:spPr>
        <p:txBody>
          <a:bodyPr/>
          <a:lstStyle/>
          <a:p>
            <a:r>
              <a:rPr lang="de-DE" sz="2800" b="1" dirty="0" smtClean="0">
                <a:solidFill>
                  <a:srgbClr val="84B818"/>
                </a:solidFill>
              </a:rPr>
              <a:t>Standard advarserial </a:t>
            </a:r>
            <a:r>
              <a:rPr lang="de-DE" sz="2800" b="1" dirty="0">
                <a:solidFill>
                  <a:srgbClr val="84B818"/>
                </a:solidFill>
              </a:rPr>
              <a:t>attack</a:t>
            </a:r>
            <a:endParaRPr lang="en-IN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34519" y="1751738"/>
            <a:ext cx="8390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Must add perturbation large enough to push an instance across the boundary.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Larger the perturbation is more </a:t>
            </a:r>
            <a:r>
              <a:rPr lang="en-US" dirty="0" smtClean="0"/>
              <a:t>likely </a:t>
            </a:r>
            <a:r>
              <a:rPr lang="en-US" dirty="0" smtClean="0"/>
              <a:t>it is to </a:t>
            </a:r>
            <a:r>
              <a:rPr lang="en-US" dirty="0" smtClean="0"/>
              <a:t>be detected by the victim.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126" y="2503053"/>
            <a:ext cx="6115610" cy="3676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91531" y="6514797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Galil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,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Ido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 and El-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Yaniv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71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34520" y="1427018"/>
            <a:ext cx="8404680" cy="5070764"/>
          </a:xfrm>
        </p:spPr>
        <p:txBody>
          <a:bodyPr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Adversarial examples might be assigned with lower confidence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More likely to get rejected by selective prediction.</a:t>
            </a:r>
            <a:endParaRPr lang="en-IN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4" y="2258293"/>
            <a:ext cx="6213304" cy="37822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8460" y="6603271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Galil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,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Ido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 and El-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Yaniv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11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640" y="1197873"/>
            <a:ext cx="5792040" cy="43524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84B818"/>
                </a:solidFill>
              </a:rPr>
              <a:t>Attacking Confidence Estimation</a:t>
            </a:r>
            <a:endParaRPr lang="en-IN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34518" y="1759526"/>
            <a:ext cx="8501663" cy="4890655"/>
          </a:xfrm>
        </p:spPr>
        <p:txBody>
          <a:bodyPr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ACE rather pushes the observation near the boundary.</a:t>
            </a:r>
          </a:p>
          <a:p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The required amount of perturbation is significantly smaller than adversarial attack.</a:t>
            </a:r>
          </a:p>
          <a:p>
            <a:pPr marL="0" indent="0">
              <a:buNone/>
            </a:pP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876" y="2819342"/>
            <a:ext cx="6281366" cy="35984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76159" y="6558081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Galil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,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Ido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 and El-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Yaniv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60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318655" y="1302326"/>
            <a:ext cx="8520545" cy="5417129"/>
          </a:xfrm>
        </p:spPr>
        <p:txBody>
          <a:bodyPr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Targets model’s uncertainty estimation rather than accuracy</a:t>
            </a:r>
            <a:r>
              <a:rPr lang="en-US" sz="1800" dirty="0"/>
              <a:t>.</a:t>
            </a:r>
            <a:endParaRPr lang="en-US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Less likely to alert </a:t>
            </a:r>
            <a:r>
              <a:rPr lang="en-US" sz="1800" dirty="0"/>
              <a:t>the </a:t>
            </a:r>
            <a:r>
              <a:rPr lang="en-US" sz="1800" dirty="0" smtClean="0"/>
              <a:t>victim.</a:t>
            </a:r>
            <a:endParaRPr lang="en-IN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65" y="2313710"/>
            <a:ext cx="6770992" cy="39208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2861" y="6513217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Galil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,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Ido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 and El-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Yaniv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57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84B818"/>
                </a:solidFill>
              </a:rPr>
              <a:t>Implementation of ACE</a:t>
            </a:r>
            <a:endParaRPr lang="en-IN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34520" y="1563840"/>
            <a:ext cx="8460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Initialize the initial value of perturbation as </a:t>
            </a:r>
            <a:r>
              <a:rPr lang="az-Cyrl-AZ" dirty="0" smtClean="0"/>
              <a:t>Є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az-Cyrl-AZ" dirty="0" smtClean="0"/>
              <a:t>Є</a:t>
            </a:r>
            <a:r>
              <a:rPr lang="en-US" sz="1200" dirty="0" smtClean="0"/>
              <a:t>decay</a:t>
            </a:r>
            <a:r>
              <a:rPr lang="en-US" dirty="0" smtClean="0"/>
              <a:t>  as a rate of decay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Also, set the number of maximum iterations.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2064327" y="6525491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smtClean="0">
                <a:solidFill>
                  <a:schemeClr val="bg1">
                    <a:lumMod val="65000"/>
                  </a:schemeClr>
                </a:solidFill>
                <a:hlinkClick r:id="rId2"/>
              </a:rPr>
              <a:t>Galil, Ido and El-Yaniv,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56" y="2649021"/>
            <a:ext cx="6107171" cy="343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4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36073"/>
            <a:ext cx="90470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Craft a perturbation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Iteratively push </a:t>
            </a:r>
            <a:r>
              <a:rPr lang="en-US" dirty="0" smtClean="0"/>
              <a:t>the correctly predicted instances towards the boundary</a:t>
            </a:r>
            <a:r>
              <a:rPr lang="en-US" dirty="0"/>
              <a:t>.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064327" y="6525491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smtClean="0">
                <a:solidFill>
                  <a:schemeClr val="bg1">
                    <a:lumMod val="65000"/>
                  </a:schemeClr>
                </a:solidFill>
                <a:hlinkClick r:id="rId2"/>
              </a:rPr>
              <a:t>Galil, Ido and El-Yaniv,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043" y="2780884"/>
            <a:ext cx="6250931" cy="357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38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122218"/>
            <a:ext cx="9005455" cy="1205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122218"/>
            <a:ext cx="90054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the instance crosses the boundary, decrease the </a:t>
            </a:r>
            <a:r>
              <a:rPr lang="en-US" dirty="0" smtClean="0"/>
              <a:t>magnitude </a:t>
            </a:r>
            <a:r>
              <a:rPr lang="en-US" dirty="0"/>
              <a:t>and try again.</a:t>
            </a:r>
            <a:endParaRPr lang="en-IN" dirty="0"/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</a:t>
            </a:r>
            <a:r>
              <a:rPr lang="en-US" dirty="0" smtClean="0"/>
              <a:t>algorithm exceeds </a:t>
            </a:r>
            <a:r>
              <a:rPr lang="en-US" dirty="0" err="1" smtClean="0"/>
              <a:t>max_iterations</a:t>
            </a:r>
            <a:r>
              <a:rPr lang="en-US" dirty="0" smtClean="0"/>
              <a:t>, stop attacking.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Return the successfully perturbed instance within the boundary.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2064327" y="6525491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smtClean="0">
                <a:solidFill>
                  <a:schemeClr val="bg1">
                    <a:lumMod val="65000"/>
                  </a:schemeClr>
                </a:solidFill>
                <a:hlinkClick r:id="rId2"/>
              </a:rPr>
              <a:t>Galil, Ido and El-Yaniv,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04" y="2715294"/>
            <a:ext cx="6000523" cy="337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4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84B818"/>
                </a:solidFill>
              </a:rPr>
              <a:t>Algorithm</a:t>
            </a:r>
            <a:endParaRPr lang="en-IN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38" y="1904268"/>
            <a:ext cx="7310171" cy="25912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4520" y="4821381"/>
            <a:ext cx="79890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arguments</a:t>
            </a:r>
            <a:r>
              <a:rPr lang="en-IN" b="1" dirty="0" smtClean="0"/>
              <a:t>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i="1" dirty="0"/>
              <a:t>f</a:t>
            </a:r>
            <a:r>
              <a:rPr lang="en-US" dirty="0"/>
              <a:t> is the attacked model, </a:t>
            </a:r>
            <a:r>
              <a:rPr lang="en-US" dirty="0" smtClean="0"/>
              <a:t>    is </a:t>
            </a:r>
            <a:r>
              <a:rPr lang="en-US" dirty="0"/>
              <a:t>the </a:t>
            </a:r>
            <a:r>
              <a:rPr lang="en-US" dirty="0" smtClean="0"/>
              <a:t>proxy of </a:t>
            </a:r>
            <a:r>
              <a:rPr lang="en-IN" dirty="0"/>
              <a:t>attacked model f,(white-box settings, </a:t>
            </a:r>
            <a:r>
              <a:rPr lang="en-IN" dirty="0" smtClean="0"/>
              <a:t>   = </a:t>
            </a:r>
            <a:r>
              <a:rPr lang="en-IN" i="1" dirty="0"/>
              <a:t>f</a:t>
            </a:r>
            <a:r>
              <a:rPr lang="en-IN" dirty="0" smtClean="0"/>
              <a:t>.) ,  </a:t>
            </a:r>
            <a:r>
              <a:rPr lang="en-US" i="1" dirty="0"/>
              <a:t>κ </a:t>
            </a:r>
            <a:r>
              <a:rPr lang="en-US" dirty="0"/>
              <a:t>is the confidence scoring </a:t>
            </a:r>
            <a:r>
              <a:rPr lang="en-US" dirty="0" smtClean="0"/>
              <a:t>function (</a:t>
            </a:r>
            <a:r>
              <a:rPr lang="en-US" dirty="0" err="1" smtClean="0"/>
              <a:t>softmax</a:t>
            </a:r>
            <a:r>
              <a:rPr lang="en-US" dirty="0" smtClean="0"/>
              <a:t> function), </a:t>
            </a:r>
            <a:r>
              <a:rPr lang="en-US" i="1" dirty="0"/>
              <a:t>x</a:t>
            </a:r>
            <a:r>
              <a:rPr lang="en-US" dirty="0"/>
              <a:t> is the input, </a:t>
            </a:r>
            <a:r>
              <a:rPr lang="en-US" i="1" dirty="0"/>
              <a:t>y</a:t>
            </a:r>
            <a:r>
              <a:rPr lang="en-US" dirty="0"/>
              <a:t> is the true label, </a:t>
            </a:r>
            <a:endParaRPr lang="en-IN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 smtClean="0"/>
              <a:t> </a:t>
            </a:r>
            <a:r>
              <a:rPr lang="el-GR" dirty="0" smtClean="0"/>
              <a:t>η</a:t>
            </a:r>
            <a:r>
              <a:rPr lang="en-US" dirty="0" smtClean="0"/>
              <a:t> </a:t>
            </a:r>
            <a:r>
              <a:rPr lang="en-US" dirty="0"/>
              <a:t>is </a:t>
            </a:r>
            <a:r>
              <a:rPr lang="en-US" dirty="0" smtClean="0"/>
              <a:t>derivative </a:t>
            </a:r>
            <a:r>
              <a:rPr lang="en-US" dirty="0"/>
              <a:t>of κ w.r.t. x</a:t>
            </a:r>
            <a:endParaRPr lang="en-IN" b="1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111706"/>
              </p:ext>
            </p:extLst>
          </p:nvPr>
        </p:nvGraphicFramePr>
        <p:xfrm>
          <a:off x="1693924" y="5391304"/>
          <a:ext cx="256172" cy="337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" name="Equation" r:id="rId4" imgW="152280" imgH="304560" progId="Equation.3">
                  <p:embed/>
                </p:oleObj>
              </mc:Choice>
              <mc:Fallback>
                <p:oleObj name="Equation" r:id="rId4" imgW="152280" imgH="304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93924" y="5391304"/>
                        <a:ext cx="256172" cy="337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189323"/>
              </p:ext>
            </p:extLst>
          </p:nvPr>
        </p:nvGraphicFramePr>
        <p:xfrm>
          <a:off x="3209500" y="4983555"/>
          <a:ext cx="242079" cy="484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" name="Equation" r:id="rId6" imgW="152280" imgH="304560" progId="Equation.3">
                  <p:embed/>
                </p:oleObj>
              </mc:Choice>
              <mc:Fallback>
                <p:oleObj name="Equation" r:id="rId6" imgW="152280" imgH="304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09500" y="4983555"/>
                        <a:ext cx="242079" cy="4841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479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520" y="1197873"/>
            <a:ext cx="5792040" cy="43524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84B818"/>
                </a:solidFill>
              </a:rPr>
              <a:t>Effect of </a:t>
            </a:r>
            <a:r>
              <a:rPr lang="en-US" sz="2400" b="1" dirty="0">
                <a:solidFill>
                  <a:srgbClr val="84B818"/>
                </a:solidFill>
              </a:rPr>
              <a:t>ACE</a:t>
            </a:r>
            <a:endParaRPr lang="en-IN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34520" y="1731818"/>
            <a:ext cx="84878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 smtClean="0"/>
              <a:t>Risk coverage </a:t>
            </a:r>
            <a:r>
              <a:rPr lang="en-US" dirty="0"/>
              <a:t>curves of </a:t>
            </a:r>
            <a:r>
              <a:rPr lang="en-US" dirty="0" err="1" smtClean="0"/>
              <a:t>EfficientNet</a:t>
            </a:r>
            <a:r>
              <a:rPr lang="en-US" dirty="0" smtClean="0"/>
              <a:t> </a:t>
            </a:r>
            <a:r>
              <a:rPr lang="en-US" dirty="0" smtClean="0"/>
              <a:t>model under the </a:t>
            </a:r>
            <a:r>
              <a:rPr lang="en-US" dirty="0"/>
              <a:t>white-box attack </a:t>
            </a:r>
            <a:r>
              <a:rPr lang="en-US" dirty="0" smtClean="0"/>
              <a:t>for </a:t>
            </a:r>
            <a:r>
              <a:rPr lang="en-US" dirty="0"/>
              <a:t>different values of </a:t>
            </a:r>
            <a:r>
              <a:rPr lang="az-Cyrl-AZ" dirty="0" smtClean="0"/>
              <a:t>Є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For magnitude 0.005, the selective accuracy will be 0% for it’s top 20% most confident predictions.</a:t>
            </a:r>
            <a:endParaRPr lang="en-IN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969" y="2932147"/>
            <a:ext cx="4857196" cy="35202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64327" y="6539345"/>
            <a:ext cx="4765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t>Image source: </a:t>
            </a:r>
            <a:r>
              <a:rPr lang="en-US" sz="100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Galil, Ido and El-Yaniv, Ran. 2021</a:t>
            </a:r>
            <a:endParaRPr lang="en-IN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67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811" y="1170164"/>
            <a:ext cx="8598644" cy="409255"/>
          </a:xfrm>
        </p:spPr>
        <p:txBody>
          <a:bodyPr/>
          <a:lstStyle/>
          <a:p>
            <a:r>
              <a:rPr lang="en-US" sz="2400" b="1" dirty="0" smtClean="0">
                <a:solidFill>
                  <a:srgbClr val="84B818"/>
                </a:solidFill>
              </a:rPr>
              <a:t>ACE under white-box vs black-box settings</a:t>
            </a:r>
            <a:endParaRPr lang="en-IN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465051"/>
              </p:ext>
            </p:extLst>
          </p:nvPr>
        </p:nvGraphicFramePr>
        <p:xfrm>
          <a:off x="1346200" y="3957370"/>
          <a:ext cx="6502397" cy="269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4272">
                  <a:extLst>
                    <a:ext uri="{9D8B030D-6E8A-4147-A177-3AD203B41FA5}">
                      <a16:colId xmlns:a16="http://schemas.microsoft.com/office/drawing/2014/main" val="793160379"/>
                    </a:ext>
                  </a:extLst>
                </a:gridCol>
                <a:gridCol w="1127570">
                  <a:extLst>
                    <a:ext uri="{9D8B030D-6E8A-4147-A177-3AD203B41FA5}">
                      <a16:colId xmlns:a16="http://schemas.microsoft.com/office/drawing/2014/main" val="166051226"/>
                    </a:ext>
                  </a:extLst>
                </a:gridCol>
                <a:gridCol w="1251824">
                  <a:extLst>
                    <a:ext uri="{9D8B030D-6E8A-4147-A177-3AD203B41FA5}">
                      <a16:colId xmlns:a16="http://schemas.microsoft.com/office/drawing/2014/main" val="362306375"/>
                    </a:ext>
                  </a:extLst>
                </a:gridCol>
                <a:gridCol w="932147">
                  <a:extLst>
                    <a:ext uri="{9D8B030D-6E8A-4147-A177-3AD203B41FA5}">
                      <a16:colId xmlns:a16="http://schemas.microsoft.com/office/drawing/2014/main" val="1273279781"/>
                    </a:ext>
                  </a:extLst>
                </a:gridCol>
                <a:gridCol w="735610">
                  <a:extLst>
                    <a:ext uri="{9D8B030D-6E8A-4147-A177-3AD203B41FA5}">
                      <a16:colId xmlns:a16="http://schemas.microsoft.com/office/drawing/2014/main" val="2341201860"/>
                    </a:ext>
                  </a:extLst>
                </a:gridCol>
                <a:gridCol w="1060974">
                  <a:extLst>
                    <a:ext uri="{9D8B030D-6E8A-4147-A177-3AD203B41FA5}">
                      <a16:colId xmlns:a16="http://schemas.microsoft.com/office/drawing/2014/main" val="1965109449"/>
                    </a:ext>
                  </a:extLst>
                </a:gridCol>
              </a:tblGrid>
              <a:tr h="4322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b="1" u="sng" dirty="0" smtClean="0"/>
                    </a:p>
                    <a:p>
                      <a:pPr algn="ctr"/>
                      <a:endParaRPr lang="en-IN" sz="1400" b="1" u="none" dirty="0"/>
                    </a:p>
                  </a:txBody>
                  <a:tcPr marL="32670" marR="82983" marT="0" marB="0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az-Cyrl-AZ" sz="1400" b="1" dirty="0" smtClean="0"/>
                        <a:t>Є</a:t>
                      </a:r>
                      <a:endParaRPr lang="en-IN" sz="1400" b="1" u="none" dirty="0"/>
                    </a:p>
                  </a:txBody>
                  <a:tcPr marL="32670" marR="82983" marT="16335" marB="16335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400" b="1" dirty="0" smtClean="0"/>
                        <a:t>Є </a:t>
                      </a:r>
                      <a:r>
                        <a:rPr lang="en-US" sz="1400" b="1" dirty="0" smtClean="0"/>
                        <a:t>_effective</a:t>
                      </a:r>
                      <a:endParaRPr lang="en-IN" sz="1400" b="1" u="sng" dirty="0"/>
                    </a:p>
                  </a:txBody>
                  <a:tcPr marL="32670" marR="82983" marT="16335" marB="16335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none" dirty="0" smtClean="0"/>
                        <a:t>NLL</a:t>
                      </a:r>
                      <a:endParaRPr lang="en-IN" sz="1400" b="1" u="none" dirty="0"/>
                    </a:p>
                  </a:txBody>
                  <a:tcPr marL="32670" marR="82983" marT="0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none" dirty="0" smtClean="0"/>
                        <a:t>Brier Score </a:t>
                      </a:r>
                      <a:endParaRPr lang="en-IN" sz="1400" b="1" u="none" dirty="0"/>
                    </a:p>
                  </a:txBody>
                  <a:tcPr marL="32670" marR="82983" marT="16335" marB="16335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none" dirty="0" smtClean="0"/>
                        <a:t>Accuracy</a:t>
                      </a:r>
                      <a:endParaRPr lang="en-IN" sz="1400" b="1" u="none" dirty="0"/>
                    </a:p>
                  </a:txBody>
                  <a:tcPr marL="32670" marR="82983" marT="16335" marB="16335" anchor="ctr" anchorCtr="1"/>
                </a:tc>
                <a:extLst>
                  <a:ext uri="{0D108BD9-81ED-4DB2-BD59-A6C34878D82A}">
                    <a16:rowId xmlns:a16="http://schemas.microsoft.com/office/drawing/2014/main" val="1369583445"/>
                  </a:ext>
                </a:extLst>
              </a:tr>
              <a:tr h="205820"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/>
                        <a:t>no</a:t>
                      </a:r>
                      <a:endParaRPr lang="en-IN" sz="1200" b="1" u="none" dirty="0"/>
                    </a:p>
                  </a:txBody>
                  <a:tcPr marL="32670" marR="82983" marT="0" marB="0" anchor="ctr" anchorCtr="1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200" dirty="0" smtClean="0"/>
                        <a:t>0</a:t>
                      </a:r>
                      <a:endParaRPr lang="en-IN" sz="1200" b="1" u="none" dirty="0"/>
                    </a:p>
                  </a:txBody>
                  <a:tcPr marL="32670" marR="82983" marT="16335" marB="16335" anchor="ctr" anchorCtr="1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/>
                        <a:t>0</a:t>
                      </a:r>
                      <a:endParaRPr lang="en-IN" sz="1200" b="1" u="sng" dirty="0"/>
                    </a:p>
                  </a:txBody>
                  <a:tcPr marL="32670" marR="82983" marT="16335" marB="16335" anchor="ctr" anchorCtr="1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0.963 </a:t>
                      </a:r>
                      <a:endParaRPr lang="en-IN" sz="1200" b="1" u="none" dirty="0"/>
                    </a:p>
                  </a:txBody>
                  <a:tcPr marL="32670" marR="82983" marT="16335" marB="16335" anchor="ctr" anchorCtr="1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0.336 </a:t>
                      </a:r>
                      <a:endParaRPr lang="en-IN" sz="1200" b="1" u="none" dirty="0"/>
                    </a:p>
                  </a:txBody>
                  <a:tcPr marL="32670" marR="82983" marT="16335" marB="16335" anchor="ctr" anchorCtr="1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/>
                        <a:t>76.01</a:t>
                      </a:r>
                      <a:endParaRPr lang="en-IN" sz="1200" b="1" u="none" dirty="0" smtClean="0"/>
                    </a:p>
                  </a:txBody>
                  <a:tcPr marL="32670" marR="82983" marT="16335" marB="16335" anchor="ctr" anchorCtr="1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212420"/>
                  </a:ext>
                </a:extLst>
              </a:tr>
              <a:tr h="205820">
                <a:tc>
                  <a:txBody>
                    <a:bodyPr/>
                    <a:lstStyle/>
                    <a:p>
                      <a:pPr algn="ctr"/>
                      <a:endParaRPr lang="en-IN" sz="1200" b="1" u="none" dirty="0"/>
                    </a:p>
                  </a:txBody>
                  <a:tcPr marL="32670" marR="82983" marT="0" marB="0" anchor="ctr" anchorCtr="1"/>
                </a:tc>
                <a:tc>
                  <a:txBody>
                    <a:bodyPr/>
                    <a:lstStyle/>
                    <a:p>
                      <a:pPr algn="l"/>
                      <a:endParaRPr lang="en-IN" sz="1200" b="1" u="none" dirty="0"/>
                    </a:p>
                  </a:txBody>
                  <a:tcPr marL="32670" marR="82983" marT="16335" marB="16335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IN" sz="1200" b="1" u="sng" dirty="0"/>
                    </a:p>
                  </a:txBody>
                  <a:tcPr marL="32670" marR="82983" marT="16335" marB="16335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IN" sz="1200" b="1" u="none" dirty="0"/>
                    </a:p>
                  </a:txBody>
                  <a:tcPr marL="32670" marR="82983" marT="16335" marB="16335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IN" sz="1200" b="1" u="none" dirty="0"/>
                    </a:p>
                  </a:txBody>
                  <a:tcPr marL="32670" marR="82983" marT="16335" marB="16335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IN" sz="1200" b="1" u="none" dirty="0"/>
                    </a:p>
                  </a:txBody>
                  <a:tcPr marL="32670" marR="82983" marT="16335" marB="16335" anchor="ctr" anchorCtr="1"/>
                </a:tc>
                <a:extLst>
                  <a:ext uri="{0D108BD9-81ED-4DB2-BD59-A6C34878D82A}">
                    <a16:rowId xmlns:a16="http://schemas.microsoft.com/office/drawing/2014/main" val="1667237482"/>
                  </a:ext>
                </a:extLst>
              </a:tr>
              <a:tr h="381926">
                <a:tc>
                  <a:txBody>
                    <a:bodyPr/>
                    <a:lstStyle/>
                    <a:p>
                      <a:pPr algn="ctr"/>
                      <a:r>
                        <a:rPr lang="en-US" sz="1200" b="0" u="none" dirty="0" smtClean="0"/>
                        <a:t>White-box</a:t>
                      </a:r>
                      <a:endParaRPr lang="en-IN" sz="1200" b="0" u="none" dirty="0"/>
                    </a:p>
                  </a:txBody>
                  <a:tcPr marL="32670" marR="82983" marT="0" marB="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en-US" sz="1200" u="none" dirty="0" smtClean="0"/>
                        <a:t>0.0005</a:t>
                      </a:r>
                      <a:endParaRPr lang="en-IN" sz="1200" u="none" dirty="0"/>
                    </a:p>
                  </a:txBody>
                  <a:tcPr marL="32670" marR="82983" marT="16335" marB="16335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0.000422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1.639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0.562 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/>
                        <a:t>76.01 </a:t>
                      </a:r>
                      <a:endParaRPr lang="en-IN" sz="1200" u="sng" dirty="0" smtClean="0"/>
                    </a:p>
                    <a:p>
                      <a:pPr algn="r"/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635118"/>
                  </a:ext>
                </a:extLst>
              </a:tr>
              <a:tr h="381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u="none" dirty="0" smtClean="0"/>
                        <a:t>Black-box</a:t>
                      </a:r>
                      <a:endParaRPr lang="en-IN" sz="1200" b="0" u="none" dirty="0" smtClean="0"/>
                    </a:p>
                    <a:p>
                      <a:pPr algn="ctr"/>
                      <a:endParaRPr lang="en-IN" sz="1200" u="sng" dirty="0"/>
                    </a:p>
                  </a:txBody>
                  <a:tcPr marL="32670" marR="82983" marT="0" marB="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lang="en-IN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0.00046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1.308 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0.474 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/>
                        <a:t>76.01 </a:t>
                      </a:r>
                      <a:endParaRPr lang="en-IN" sz="1200" u="sng" dirty="0" smtClean="0"/>
                    </a:p>
                    <a:p>
                      <a:pPr algn="r"/>
                      <a:endParaRPr lang="en-IN" sz="1200" b="1" u="sng" dirty="0"/>
                    </a:p>
                  </a:txBody>
                  <a:tcPr marL="32670" marR="82983" marT="16335" marB="16335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472448"/>
                  </a:ext>
                </a:extLst>
              </a:tr>
              <a:tr h="205820">
                <a:tc>
                  <a:txBody>
                    <a:bodyPr/>
                    <a:lstStyle/>
                    <a:p>
                      <a:pPr algn="ctr"/>
                      <a:endParaRPr lang="en-IN" sz="1200" u="sng" dirty="0"/>
                    </a:p>
                  </a:txBody>
                  <a:tcPr marL="32670" marR="82983" marT="0" marB="0" anchor="ctr" anchorCtr="1"/>
                </a:tc>
                <a:tc>
                  <a:txBody>
                    <a:bodyPr/>
                    <a:lstStyle/>
                    <a:p>
                      <a:pPr algn="r"/>
                      <a:endParaRPr lang="en-IN" sz="1200" u="sng" dirty="0"/>
                    </a:p>
                  </a:txBody>
                  <a:tcPr marL="32670" marR="82983" marT="16335" marB="16335" anchor="ctr" anchorCtr="1"/>
                </a:tc>
                <a:tc>
                  <a:txBody>
                    <a:bodyPr/>
                    <a:lstStyle/>
                    <a:p>
                      <a:pPr algn="r"/>
                      <a:endParaRPr lang="en-IN" sz="1200" u="sng" dirty="0"/>
                    </a:p>
                  </a:txBody>
                  <a:tcPr marL="32670" marR="82983" marT="16335" marB="16335" anchor="ctr" anchorCtr="1"/>
                </a:tc>
                <a:tc>
                  <a:txBody>
                    <a:bodyPr/>
                    <a:lstStyle/>
                    <a:p>
                      <a:pPr algn="r"/>
                      <a:endParaRPr lang="en-IN" sz="1200" u="sng" dirty="0"/>
                    </a:p>
                  </a:txBody>
                  <a:tcPr marL="32670" marR="82983" marT="16335" marB="16335" anchor="ctr" anchorCtr="1"/>
                </a:tc>
                <a:tc>
                  <a:txBody>
                    <a:bodyPr/>
                    <a:lstStyle/>
                    <a:p>
                      <a:pPr algn="r"/>
                      <a:endParaRPr lang="en-IN" sz="1200" u="sng" dirty="0"/>
                    </a:p>
                  </a:txBody>
                  <a:tcPr marL="32670" marR="82983" marT="16335" marB="16335" anchor="ctr" anchorCtr="1"/>
                </a:tc>
                <a:tc>
                  <a:txBody>
                    <a:bodyPr/>
                    <a:lstStyle/>
                    <a:p>
                      <a:pPr algn="r"/>
                      <a:endParaRPr lang="en-IN" sz="1200" u="sng" dirty="0"/>
                    </a:p>
                  </a:txBody>
                  <a:tcPr marL="32670" marR="82983" marT="16335" marB="16335" anchor="ctr" anchorCtr="1"/>
                </a:tc>
                <a:extLst>
                  <a:ext uri="{0D108BD9-81ED-4DB2-BD59-A6C34878D82A}">
                    <a16:rowId xmlns:a16="http://schemas.microsoft.com/office/drawing/2014/main" val="510351550"/>
                  </a:ext>
                </a:extLst>
              </a:tr>
              <a:tr h="381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u="none" dirty="0" smtClean="0"/>
                        <a:t>White-box</a:t>
                      </a:r>
                      <a:endParaRPr lang="en-IN" sz="1200" b="0" u="none" dirty="0" smtClean="0"/>
                    </a:p>
                    <a:p>
                      <a:pPr algn="ctr"/>
                      <a:endParaRPr lang="en-IN" sz="1200" u="sng" dirty="0"/>
                    </a:p>
                  </a:txBody>
                  <a:tcPr marL="32670" marR="82983" marT="0" marB="0"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0.005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0.002245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3.237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0.718 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/>
                        <a:t>76.01</a:t>
                      </a:r>
                      <a:endParaRPr lang="en-IN" sz="1200" u="sng" dirty="0" smtClean="0"/>
                    </a:p>
                    <a:p>
                      <a:pPr algn="r"/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71268"/>
                  </a:ext>
                </a:extLst>
              </a:tr>
              <a:tr h="381926">
                <a:tc>
                  <a:txBody>
                    <a:bodyPr/>
                    <a:lstStyle/>
                    <a:p>
                      <a:pPr algn="ctr"/>
                      <a:r>
                        <a:rPr lang="en-US" sz="1200" b="0" u="none" dirty="0" smtClean="0"/>
                        <a:t>Black-box</a:t>
                      </a:r>
                      <a:endParaRPr lang="en-IN" sz="1200" u="sng" dirty="0"/>
                    </a:p>
                  </a:txBody>
                  <a:tcPr marL="32670" marR="82983" marT="0" marB="0"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lang="en-IN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0.003353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2.615 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 smtClean="0"/>
                        <a:t>0.652 </a:t>
                      </a:r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/>
                        <a:t>76.01 </a:t>
                      </a:r>
                      <a:endParaRPr lang="en-IN" sz="1200" u="sng" dirty="0" smtClean="0"/>
                    </a:p>
                    <a:p>
                      <a:pPr algn="r"/>
                      <a:endParaRPr lang="en-IN" sz="1200" u="sng" dirty="0"/>
                    </a:p>
                  </a:txBody>
                  <a:tcPr marL="32670" marR="82983" marT="16335" marB="16335"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44448"/>
                  </a:ext>
                </a:extLst>
              </a:tr>
            </a:tbl>
          </a:graphicData>
        </a:graphic>
      </p:graphicFrame>
      <p:sp>
        <p:nvSpPr>
          <p:cNvPr id="5" name="Subtitle 4"/>
          <p:cNvSpPr txBox="1">
            <a:spLocks noGrp="1"/>
          </p:cNvSpPr>
          <p:nvPr>
            <p:ph type="subTitle"/>
          </p:nvPr>
        </p:nvSpPr>
        <p:spPr>
          <a:xfrm>
            <a:off x="346220" y="1761142"/>
            <a:ext cx="8659235" cy="1994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For white-box settings, much less perturbation (</a:t>
            </a:r>
            <a:r>
              <a:rPr lang="az-Cyrl-AZ" sz="1800" dirty="0"/>
              <a:t>Є </a:t>
            </a:r>
            <a:r>
              <a:rPr lang="en-US" sz="1800" dirty="0"/>
              <a:t>_effective )</a:t>
            </a:r>
            <a:r>
              <a:rPr lang="en-US" sz="1800" dirty="0" smtClean="0"/>
              <a:t> is required compared to black-box to generate </a:t>
            </a:r>
            <a:r>
              <a:rPr lang="en-US" sz="1800" dirty="0" smtClean="0"/>
              <a:t>a similar </a:t>
            </a:r>
            <a:r>
              <a:rPr lang="en-US" sz="1800" dirty="0" smtClean="0"/>
              <a:t>amount of harm.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Є </a:t>
            </a:r>
            <a:r>
              <a:rPr lang="en-US" sz="1800" dirty="0"/>
              <a:t>_effective value is the smallest </a:t>
            </a:r>
            <a:r>
              <a:rPr lang="az-Cyrl-AZ" sz="1800" dirty="0"/>
              <a:t>Є</a:t>
            </a:r>
            <a:r>
              <a:rPr lang="en-US" sz="1800" dirty="0"/>
              <a:t> for which maximum harm is caused without instance crossing the boundary.</a:t>
            </a:r>
          </a:p>
          <a:p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The table containing observations for white box and black box attacks for different values of perturbations for </a:t>
            </a:r>
            <a:r>
              <a:rPr lang="en-IN" sz="1800" dirty="0"/>
              <a:t>ResNet50 </a:t>
            </a:r>
            <a:r>
              <a:rPr lang="en-US" sz="1800" dirty="0" smtClean="0"/>
              <a:t>.</a:t>
            </a:r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48243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84B818"/>
                </a:solidFill>
              </a:rPr>
              <a:t>Summary and conclusions</a:t>
            </a:r>
            <a:endParaRPr lang="en-IN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34520" y="1563840"/>
            <a:ext cx="8363117" cy="4807527"/>
          </a:xfrm>
        </p:spPr>
        <p:txBody>
          <a:bodyPr anchor="t"/>
          <a:lstStyle/>
          <a:p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ACE is a type of adversarial attack that targets the model’s uncertainty estimation performance rather than accuracy.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b="1" dirty="0" smtClean="0"/>
              <a:t>Benefits of ACE:</a:t>
            </a:r>
            <a:r>
              <a:rPr lang="en-US" sz="1800" dirty="0" smtClean="0"/>
              <a:t> </a:t>
            </a:r>
          </a:p>
          <a:p>
            <a:endParaRPr lang="en-US" sz="18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 smtClean="0"/>
              <a:t>The required perturbation </a:t>
            </a:r>
            <a:r>
              <a:rPr lang="en-US" sz="1800" dirty="0"/>
              <a:t>is </a:t>
            </a:r>
            <a:r>
              <a:rPr lang="en-US" sz="1800" dirty="0" smtClean="0"/>
              <a:t>much less </a:t>
            </a:r>
            <a:r>
              <a:rPr lang="en-US" sz="1800" dirty="0"/>
              <a:t>than that of an adversarial attack</a:t>
            </a:r>
            <a:r>
              <a:rPr lang="en-US" sz="1800" dirty="0" smtClean="0"/>
              <a:t>.</a:t>
            </a:r>
          </a:p>
          <a:p>
            <a:pPr lvl="1"/>
            <a:endParaRPr lang="en-US" sz="18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 smtClean="0"/>
              <a:t>Less likely to alert the victim.</a:t>
            </a:r>
          </a:p>
          <a:p>
            <a:pPr lvl="1"/>
            <a:endParaRPr lang="en-US" sz="18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 smtClean="0"/>
              <a:t>The success of ACE is not binary, </a:t>
            </a:r>
            <a:r>
              <a:rPr lang="en-US" sz="1800" dirty="0" smtClean="0"/>
              <a:t>even </a:t>
            </a:r>
            <a:r>
              <a:rPr lang="en-US" sz="1800" dirty="0" smtClean="0"/>
              <a:t>with a smaller </a:t>
            </a:r>
            <a:r>
              <a:rPr lang="en-US" sz="1800" dirty="0" smtClean="0"/>
              <a:t>magnitude of </a:t>
            </a:r>
            <a:r>
              <a:rPr lang="en-US" sz="1800" dirty="0" err="1" smtClean="0"/>
              <a:t>pertubation</a:t>
            </a:r>
            <a:r>
              <a:rPr lang="en-US" sz="1800" dirty="0" smtClean="0"/>
              <a:t> </a:t>
            </a:r>
            <a:r>
              <a:rPr lang="en-US" sz="1800" dirty="0" smtClean="0"/>
              <a:t>would succeed to create </a:t>
            </a:r>
            <a:r>
              <a:rPr lang="en-US" sz="1800" dirty="0" smtClean="0"/>
              <a:t>a </a:t>
            </a:r>
            <a:r>
              <a:rPr lang="en-US" dirty="0" smtClean="0"/>
              <a:t>considerable</a:t>
            </a:r>
            <a:r>
              <a:rPr lang="en-US" sz="1800" dirty="0" smtClean="0"/>
              <a:t> </a:t>
            </a:r>
            <a:r>
              <a:rPr lang="en-US" sz="1800" dirty="0" smtClean="0"/>
              <a:t>amount of harm.</a:t>
            </a:r>
          </a:p>
          <a:p>
            <a:pPr marL="457200" lvl="1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2200" dirty="0"/>
          </a:p>
          <a:p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184933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>
                <a:solidFill>
                  <a:srgbClr val="84B818"/>
                </a:solidFill>
              </a:rPr>
              <a:t>Findings</a:t>
            </a:r>
            <a:r>
              <a:rPr lang="en-US" sz="2400" b="1" dirty="0">
                <a:solidFill>
                  <a:srgbClr val="84B818"/>
                </a:solidFill>
              </a:rPr>
              <a:t/>
            </a:r>
            <a:br>
              <a:rPr lang="en-US" sz="2400" b="1" dirty="0">
                <a:solidFill>
                  <a:srgbClr val="84B818"/>
                </a:solidFill>
              </a:rPr>
            </a:br>
            <a:endParaRPr lang="en-IN" sz="2400" dirty="0">
              <a:solidFill>
                <a:srgbClr val="84B818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34520" y="1759527"/>
            <a:ext cx="8349262" cy="4890655"/>
          </a:xfrm>
        </p:spPr>
        <p:txBody>
          <a:bodyPr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smtClean="0"/>
              <a:t>Modifying </a:t>
            </a:r>
            <a:r>
              <a:rPr lang="en-US" sz="1800" b="1" dirty="0"/>
              <a:t>ACE for the regression </a:t>
            </a:r>
            <a:r>
              <a:rPr lang="en-US" sz="1800" b="1" dirty="0" smtClean="0"/>
              <a:t>task</a:t>
            </a:r>
            <a:r>
              <a:rPr lang="en-US" sz="1800" dirty="0" smtClean="0"/>
              <a:t>:</a:t>
            </a:r>
          </a:p>
          <a:p>
            <a:pPr marL="285750" lvl="7" indent="-285750">
              <a:buFont typeface="Wingdings" panose="05000000000000000000" pitchFamily="2" charset="2"/>
              <a:buChar char="ü"/>
            </a:pPr>
            <a:r>
              <a:rPr lang="en-US" sz="1600" dirty="0" smtClean="0"/>
              <a:t>Uncertainty is measured by the variance of outputs.</a:t>
            </a:r>
          </a:p>
          <a:p>
            <a:pPr marL="285750" lvl="7" indent="-285750">
              <a:buFont typeface="Wingdings" panose="05000000000000000000" pitchFamily="2" charset="2"/>
              <a:buChar char="ü"/>
            </a:pPr>
            <a:r>
              <a:rPr lang="en-US" sz="1600" dirty="0" smtClean="0"/>
              <a:t>Attacking the variance of the outputs by causing an increase in variance </a:t>
            </a:r>
            <a:r>
              <a:rPr lang="en-US" sz="1600" dirty="0" smtClean="0"/>
              <a:t>of</a:t>
            </a:r>
            <a:r>
              <a:rPr lang="en-US" sz="1600" dirty="0" smtClean="0"/>
              <a:t> </a:t>
            </a:r>
            <a:r>
              <a:rPr lang="en-US" sz="1600" dirty="0" smtClean="0"/>
              <a:t>the inputs for which the model has the lower loss, and a decrease in variance for inputs for which the model had a high loss. </a:t>
            </a:r>
          </a:p>
          <a:p>
            <a:pPr marL="457200" lvl="1" indent="0">
              <a:buNone/>
            </a:pPr>
            <a:endParaRPr lang="en-US" sz="1800" dirty="0"/>
          </a:p>
          <a:p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smtClean="0"/>
              <a:t>Suggestions for improvement:</a:t>
            </a:r>
            <a:endParaRPr lang="en-US" sz="1800" b="1" dirty="0"/>
          </a:p>
          <a:p>
            <a:pPr marL="342900" lvl="3" indent="-342900">
              <a:buFont typeface="Wingdings" panose="05000000000000000000" pitchFamily="2" charset="2"/>
              <a:buChar char="ü"/>
            </a:pPr>
            <a:r>
              <a:rPr lang="en-US" dirty="0" smtClean="0"/>
              <a:t>In ACE algorithm, optimize the perturbation in each iteration rather than when the instance crosses the boundary to increase efficiency.</a:t>
            </a:r>
          </a:p>
          <a:p>
            <a:pPr lvl="3"/>
            <a:endParaRPr lang="en-US" dirty="0" smtClean="0"/>
          </a:p>
          <a:p>
            <a:pPr marL="342900" lvl="3" indent="-34290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Criticism: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 smtClean="0"/>
              <a:t>The paper contains no information about the </a:t>
            </a:r>
            <a:r>
              <a:rPr lang="en-US" sz="1800" dirty="0"/>
              <a:t>defense mechanism to make the model robust to </a:t>
            </a:r>
            <a:r>
              <a:rPr lang="en-US" sz="1800" dirty="0" smtClean="0"/>
              <a:t>ACE.</a:t>
            </a: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marL="342900" lvl="3" indent="-342900"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8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800" dirty="0" smtClean="0"/>
          </a:p>
          <a:p>
            <a:endParaRPr lang="en-US" sz="1800" b="1" dirty="0"/>
          </a:p>
          <a:p>
            <a:pPr marL="285750" lvl="1" indent="-285750">
              <a:buFont typeface="Wingdings" panose="05000000000000000000" pitchFamily="2" charset="2"/>
              <a:buChar char="ü"/>
            </a:pPr>
            <a:endParaRPr lang="en-US" sz="100" b="1" dirty="0" smtClean="0"/>
          </a:p>
          <a:p>
            <a:endParaRPr lang="en-US" sz="1800" b="1" dirty="0"/>
          </a:p>
          <a:p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388992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0" y="6492960"/>
            <a:ext cx="5036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5FD74E49-9D8F-452C-97F8-C83045A33DEF}" type="slidenum">
              <a:rPr lang="de-DE" sz="1200" b="0" strike="noStrike" spc="-1">
                <a:solidFill>
                  <a:srgbClr val="84B818"/>
                </a:solidFill>
                <a:latin typeface="Calibri"/>
              </a:rPr>
              <a:t>23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144" name="TextShape 2"/>
          <p:cNvSpPr txBox="1"/>
          <p:nvPr/>
        </p:nvSpPr>
        <p:spPr>
          <a:xfrm>
            <a:off x="434520" y="1145282"/>
            <a:ext cx="5792040" cy="435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de-DE" sz="2800" b="1" strike="noStrike" spc="-1" dirty="0" smtClean="0">
                <a:solidFill>
                  <a:srgbClr val="84B818"/>
                </a:solidFill>
                <a:latin typeface="Calibri"/>
              </a:rPr>
              <a:t>References</a:t>
            </a:r>
            <a:endParaRPr lang="de-DE" sz="2800" b="1" strike="noStrike" spc="-1" dirty="0">
              <a:solidFill>
                <a:srgbClr val="84B818"/>
              </a:solidFill>
              <a:latin typeface="Calibri"/>
            </a:endParaRPr>
          </a:p>
        </p:txBody>
      </p:sp>
      <p:sp>
        <p:nvSpPr>
          <p:cNvPr id="4" name="Textfeld 3">
            <a:hlinkClick r:id="rId2"/>
          </p:cNvPr>
          <p:cNvSpPr txBox="1"/>
          <p:nvPr/>
        </p:nvSpPr>
        <p:spPr>
          <a:xfrm>
            <a:off x="434519" y="1877961"/>
            <a:ext cx="8208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hlinkClick r:id="rId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hlinkClick r:id="rId3"/>
              </a:rPr>
              <a:t>Galil</a:t>
            </a:r>
            <a:r>
              <a:rPr lang="en-US" dirty="0" smtClean="0">
                <a:hlinkClick r:id="rId3"/>
              </a:rPr>
              <a:t>, </a:t>
            </a:r>
            <a:r>
              <a:rPr lang="en-US" dirty="0" err="1" smtClean="0">
                <a:hlinkClick r:id="rId3"/>
              </a:rPr>
              <a:t>Ido</a:t>
            </a:r>
            <a:r>
              <a:rPr lang="en-US" dirty="0" smtClean="0">
                <a:hlinkClick r:id="rId3"/>
              </a:rPr>
              <a:t> and El-</a:t>
            </a:r>
            <a:r>
              <a:rPr lang="en-US" dirty="0" err="1" smtClean="0">
                <a:hlinkClick r:id="rId3"/>
              </a:rPr>
              <a:t>Yaniv</a:t>
            </a:r>
            <a:r>
              <a:rPr lang="en-US" dirty="0" smtClean="0">
                <a:hlinkClick r:id="rId3"/>
              </a:rPr>
              <a:t>, Ran. (2021). Disrupting Deep Uncertainty Estimation Without Harming Accuracy.</a:t>
            </a:r>
            <a:endParaRPr lang="en-US" dirty="0"/>
          </a:p>
          <a:p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4"/>
              </a:rPr>
              <a:t>https://slideslive.com/38968191/disrupting-deep-uncertainty-estimation-without-harming-accuracy</a:t>
            </a:r>
            <a:endParaRPr lang="en-US" dirty="0"/>
          </a:p>
        </p:txBody>
      </p:sp>
      <p:sp>
        <p:nvSpPr>
          <p:cNvPr id="5" name="Textfeld 4">
            <a:hlinkClick r:id="rId5"/>
          </p:cNvPr>
          <p:cNvSpPr txBox="1"/>
          <p:nvPr/>
        </p:nvSpPr>
        <p:spPr>
          <a:xfrm>
            <a:off x="826859" y="3086881"/>
            <a:ext cx="7423355" cy="422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:p15="http://schemas.microsoft.com/office/powerpoint/2012/main"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34519" y="2028960"/>
            <a:ext cx="8127589" cy="2446058"/>
          </a:xfrm>
        </p:spPr>
        <p:txBody>
          <a:bodyPr/>
          <a:lstStyle/>
          <a:p>
            <a:pPr marL="0" indent="0" algn="ctr">
              <a:buNone/>
            </a:pPr>
            <a:r>
              <a:rPr lang="de-DE" sz="6600" b="1" spc="-1" dirty="0" smtClean="0">
                <a:solidFill>
                  <a:srgbClr val="84B818"/>
                </a:solidFill>
                <a:latin typeface="Calibri"/>
              </a:rPr>
              <a:t>THANK YOU!</a:t>
            </a:r>
            <a:endParaRPr lang="de-DE" sz="6600" b="1" spc="-1" dirty="0">
              <a:solidFill>
                <a:srgbClr val="84B818"/>
              </a:solidFill>
              <a:latin typeface="Calibri"/>
            </a:endParaRPr>
          </a:p>
          <a:p>
            <a:endParaRPr lang="en-IN" sz="6400" dirty="0"/>
          </a:p>
        </p:txBody>
      </p:sp>
    </p:spTree>
    <p:extLst>
      <p:ext uri="{BB962C8B-B14F-4D97-AF65-F5344CB8AC3E}">
        <p14:creationId xmlns:p14="http://schemas.microsoft.com/office/powerpoint/2010/main" val="150196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2830</TotalTime>
  <Words>980</Words>
  <Application>Microsoft Office PowerPoint</Application>
  <PresentationFormat>On-screen Show (4:3)</PresentationFormat>
  <Paragraphs>172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Office Theme</vt:lpstr>
      <vt:lpstr>Equation</vt:lpstr>
      <vt:lpstr>PowerPoint Presentation</vt:lpstr>
      <vt:lpstr>Outline</vt:lpstr>
      <vt:lpstr>PowerPoint Presentation</vt:lpstr>
      <vt:lpstr> Introducing ACE (Attacking Confidence Estimation)</vt:lpstr>
      <vt:lpstr>PowerPoint Presentation</vt:lpstr>
      <vt:lpstr>PowerPoint Presentation</vt:lpstr>
      <vt:lpstr>How does it work with respect to uncertainity estimation?</vt:lpstr>
      <vt:lpstr>PowerPoint Presentation</vt:lpstr>
      <vt:lpstr>After attacking confidence estimation</vt:lpstr>
      <vt:lpstr>Comparison: ACE Vs. Adversarial attack w.r.t softmax function</vt:lpstr>
      <vt:lpstr>Standard advarserial attack</vt:lpstr>
      <vt:lpstr>PowerPoint Presentation</vt:lpstr>
      <vt:lpstr>Attacking Confidence Estimation</vt:lpstr>
      <vt:lpstr>PowerPoint Presentation</vt:lpstr>
      <vt:lpstr>Implementation of ACE</vt:lpstr>
      <vt:lpstr>PowerPoint Presentation</vt:lpstr>
      <vt:lpstr>PowerPoint Presentation</vt:lpstr>
      <vt:lpstr>Algorithm</vt:lpstr>
      <vt:lpstr>Effect of ACE</vt:lpstr>
      <vt:lpstr>ACE under white-box vs black-box settings</vt:lpstr>
      <vt:lpstr>Summary and conclusions</vt:lpstr>
      <vt:lpstr> Findings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Alexandra von Cube</dc:creator>
  <dc:description/>
  <cp:lastModifiedBy>Admin</cp:lastModifiedBy>
  <cp:revision>884</cp:revision>
  <cp:lastPrinted>2019-03-29T07:37:40Z</cp:lastPrinted>
  <dcterms:created xsi:type="dcterms:W3CDTF">2012-09-04T09:05:36Z</dcterms:created>
  <dcterms:modified xsi:type="dcterms:W3CDTF">2022-07-14T06:20:22Z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</vt:i4>
  </property>
</Properties>
</file>