
<file path=[Content_Types].xml><?xml version="1.0" encoding="utf-8"?>
<Types xmlns="http://schemas.openxmlformats.org/package/2006/content-types">
  <Default Extension="png" ContentType="image/png"/>
  <Default Extension="jfif" ContentType="image/jpe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9" r:id="rId2"/>
    <p:sldId id="260" r:id="rId3"/>
    <p:sldId id="257" r:id="rId4"/>
    <p:sldId id="262" r:id="rId5"/>
    <p:sldId id="261" r:id="rId6"/>
    <p:sldId id="263" r:id="rId7"/>
    <p:sldId id="265" r:id="rId8"/>
    <p:sldId id="266" r:id="rId9"/>
    <p:sldId id="268" r:id="rId10"/>
    <p:sldId id="267" r:id="rId11"/>
    <p:sldId id="269" r:id="rId12"/>
    <p:sldId id="270" r:id="rId13"/>
    <p:sldId id="271" r:id="rId14"/>
    <p:sldId id="272" r:id="rId15"/>
    <p:sldId id="273" r:id="rId16"/>
    <p:sldId id="276" r:id="rId17"/>
    <p:sldId id="274" r:id="rId18"/>
    <p:sldId id="275" r:id="rId19"/>
    <p:sldId id="277" r:id="rId20"/>
    <p:sldId id="278" r:id="rId21"/>
    <p:sldId id="279" r:id="rId22"/>
    <p:sldId id="28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07" autoAdjust="0"/>
    <p:restoredTop sz="94660"/>
  </p:normalViewPr>
  <p:slideViewPr>
    <p:cSldViewPr snapToGrid="0">
      <p:cViewPr varScale="1">
        <p:scale>
          <a:sx n="89" d="100"/>
          <a:sy n="89" d="100"/>
        </p:scale>
        <p:origin x="34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image" Target="../media/image12.wmf"/><Relationship Id="rId7" Type="http://schemas.openxmlformats.org/officeDocument/2006/relationships/image" Target="../media/image16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10" Type="http://schemas.openxmlformats.org/officeDocument/2006/relationships/image" Target="../media/image19.wmf"/><Relationship Id="rId4" Type="http://schemas.openxmlformats.org/officeDocument/2006/relationships/image" Target="../media/image13.wmf"/><Relationship Id="rId9" Type="http://schemas.openxmlformats.org/officeDocument/2006/relationships/image" Target="../media/image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44BD9E-2970-43A0-88D8-3053047ED154}" type="datetimeFigureOut">
              <a:rPr lang="en-IN" smtClean="0"/>
              <a:t>10-07-2022</a:t>
            </a:fld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A6411C-3AAB-44CB-93EA-6D758C7B2550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09794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2D18-8424-4CA6-9C91-19FDECBC7849}" type="datetimeFigureOut">
              <a:rPr lang="en-IN" smtClean="0"/>
              <a:t>10-07-2022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CBEA-B66D-4859-AC46-700D5B1A0BB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76480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2D18-8424-4CA6-9C91-19FDECBC7849}" type="datetimeFigureOut">
              <a:rPr lang="en-IN" smtClean="0"/>
              <a:t>10-07-2022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CBEA-B66D-4859-AC46-700D5B1A0BB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19405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2D18-8424-4CA6-9C91-19FDECBC7849}" type="datetimeFigureOut">
              <a:rPr lang="en-IN" smtClean="0"/>
              <a:t>10-07-2022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CBEA-B66D-4859-AC46-700D5B1A0BB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5198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2D18-8424-4CA6-9C91-19FDECBC7849}" type="datetimeFigureOut">
              <a:rPr lang="en-IN" smtClean="0"/>
              <a:t>10-07-2022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CBEA-B66D-4859-AC46-700D5B1A0BB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76771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2D18-8424-4CA6-9C91-19FDECBC7849}" type="datetimeFigureOut">
              <a:rPr lang="en-IN" smtClean="0"/>
              <a:t>10-07-2022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CBEA-B66D-4859-AC46-700D5B1A0BB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1237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2D18-8424-4CA6-9C91-19FDECBC7849}" type="datetimeFigureOut">
              <a:rPr lang="en-IN" smtClean="0"/>
              <a:t>10-07-2022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CBEA-B66D-4859-AC46-700D5B1A0BB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67303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2D18-8424-4CA6-9C91-19FDECBC7849}" type="datetimeFigureOut">
              <a:rPr lang="en-IN" smtClean="0"/>
              <a:t>10-07-2022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CBEA-B66D-4859-AC46-700D5B1A0BB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95581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2D18-8424-4CA6-9C91-19FDECBC7849}" type="datetimeFigureOut">
              <a:rPr lang="en-IN" smtClean="0"/>
              <a:t>10-07-2022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CBEA-B66D-4859-AC46-700D5B1A0BB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4557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2D18-8424-4CA6-9C91-19FDECBC7849}" type="datetimeFigureOut">
              <a:rPr lang="en-IN" smtClean="0"/>
              <a:t>10-07-2022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CBEA-B66D-4859-AC46-700D5B1A0BB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9608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2D18-8424-4CA6-9C91-19FDECBC7849}" type="datetimeFigureOut">
              <a:rPr lang="en-IN" smtClean="0"/>
              <a:t>10-07-2022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CBEA-B66D-4859-AC46-700D5B1A0BB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4230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2D18-8424-4CA6-9C91-19FDECBC7849}" type="datetimeFigureOut">
              <a:rPr lang="en-IN" smtClean="0"/>
              <a:t>10-07-2022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CBEA-B66D-4859-AC46-700D5B1A0BB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14599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82D18-8424-4CA6-9C91-19FDECBC7849}" type="datetimeFigureOut">
              <a:rPr lang="en-IN" smtClean="0"/>
              <a:t>10-07-2022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04CBEA-B66D-4859-AC46-700D5B1A0BB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21012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f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17.wmf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oleObject10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4.wmf"/><Relationship Id="rId17" Type="http://schemas.openxmlformats.org/officeDocument/2006/relationships/oleObject" Target="../embeddings/oleObject8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6.wmf"/><Relationship Id="rId20" Type="http://schemas.openxmlformats.org/officeDocument/2006/relationships/image" Target="../media/image18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13.wmf"/><Relationship Id="rId19" Type="http://schemas.openxmlformats.org/officeDocument/2006/relationships/oleObject" Target="../embeddings/oleObject9.bin"/><Relationship Id="rId4" Type="http://schemas.openxmlformats.org/officeDocument/2006/relationships/image" Target="../media/image10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5.wmf"/><Relationship Id="rId22" Type="http://schemas.openxmlformats.org/officeDocument/2006/relationships/image" Target="../media/image19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ieeexplore.ieee.org/document/8723317" TargetMode="External"/><Relationship Id="rId2" Type="http://schemas.openxmlformats.org/officeDocument/2006/relationships/hyperlink" Target="https://www.researchgate.net/publication/309797568_Delving_into_Transferable_Adversarial_Examples_and_Black-box_Attacks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towardsdatascience.com/a-comprehensive-guide-to-convolutional-neural-networks-the-eli5-way-3bd2b1164a53" TargetMode="External"/><Relationship Id="rId5" Type="http://schemas.openxmlformats.org/officeDocument/2006/relationships/hyperlink" Target="https://towardsdatascience.com/hacking-neural-networks-2b9f461ffe0b" TargetMode="External"/><Relationship Id="rId4" Type="http://schemas.openxmlformats.org/officeDocument/2006/relationships/hyperlink" Target="https://www.researchgate.net/publication/269935591_Explaining_and_Harnessing_Adversarial_Examples/citation/download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399" y="4113598"/>
            <a:ext cx="3932237" cy="408427"/>
          </a:xfrm>
        </p:spPr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en-US" sz="1800" dirty="0">
                <a:latin typeface="Comic Sans MS" panose="030F0702030302020204" pitchFamily="66" charset="0"/>
                <a:ea typeface="+mn-ea"/>
                <a:cs typeface="+mn-cs"/>
              </a:rPr>
              <a:t>Sohith Dhavaleswarapu 24839</a:t>
            </a:r>
            <a:endParaRPr lang="en-IN" sz="1800" dirty="0"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102" y="621102"/>
            <a:ext cx="6172200" cy="4273061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621102"/>
            <a:ext cx="3932237" cy="3571336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Comic Sans MS" panose="030F0702030302020204" pitchFamily="66" charset="0"/>
              </a:rPr>
              <a:t>Adversarial Examples </a:t>
            </a:r>
          </a:p>
          <a:p>
            <a:pPr algn="ctr"/>
            <a:r>
              <a:rPr lang="en-US" sz="4000" dirty="0" smtClean="0">
                <a:latin typeface="Comic Sans MS" panose="030F0702030302020204" pitchFamily="66" charset="0"/>
              </a:rPr>
              <a:t>and </a:t>
            </a:r>
          </a:p>
          <a:p>
            <a:pPr algn="ctr"/>
            <a:r>
              <a:rPr lang="en-US" sz="4000" dirty="0" smtClean="0">
                <a:latin typeface="Comic Sans MS" panose="030F0702030302020204" pitchFamily="66" charset="0"/>
              </a:rPr>
              <a:t>Black- Box  Attacks</a:t>
            </a:r>
            <a:endParaRPr lang="en-IN" sz="4000" dirty="0">
              <a:latin typeface="Comic Sans MS" panose="030F0702030302020204" pitchFamily="66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399" y="6356350"/>
            <a:ext cx="10032521" cy="365125"/>
          </a:xfrm>
        </p:spPr>
        <p:txBody>
          <a:bodyPr/>
          <a:lstStyle/>
          <a:p>
            <a:r>
              <a:rPr lang="en-IN" sz="800" dirty="0"/>
              <a:t>I</a:t>
            </a:r>
            <a:r>
              <a:rPr lang="en-IN" sz="800" dirty="0" smtClean="0"/>
              <a:t>mage Source : https://devops.com/wp-content/uploads/2019/05/machine-learning-01.jpg</a:t>
            </a:r>
            <a:endParaRPr lang="en-IN" sz="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542" y="4878337"/>
            <a:ext cx="2952750" cy="15525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46301" y="4693671"/>
            <a:ext cx="3081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Supervisor: </a:t>
            </a:r>
            <a:r>
              <a:rPr lang="en-IN" dirty="0">
                <a:latin typeface="Comic Sans MS" panose="030F0702030302020204" pitchFamily="66" charset="0"/>
              </a:rPr>
              <a:t>Benedikt Böing</a:t>
            </a:r>
          </a:p>
        </p:txBody>
      </p:sp>
    </p:spTree>
    <p:extLst>
      <p:ext uri="{BB962C8B-B14F-4D97-AF65-F5344CB8AC3E}">
        <p14:creationId xmlns:p14="http://schemas.microsoft.com/office/powerpoint/2010/main" val="226378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latin typeface="Comic Sans MS" panose="030F0702030302020204" pitchFamily="66" charset="0"/>
              </a:rPr>
              <a:t>Motivation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dirty="0" smtClean="0">
                <a:latin typeface="Comic Sans MS" panose="030F0702030302020204" pitchFamily="66" charset="0"/>
              </a:rPr>
              <a:t>Adversarial examples are fun toy for research…?</a:t>
            </a:r>
          </a:p>
          <a:p>
            <a:pPr marL="0" indent="0" algn="ctr">
              <a:buNone/>
            </a:pPr>
            <a:endParaRPr lang="en-US" dirty="0" smtClean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dirty="0" smtClean="0">
                <a:latin typeface="Comic Sans MS" panose="030F0702030302020204" pitchFamily="66" charset="0"/>
              </a:rPr>
              <a:t>Or</a:t>
            </a:r>
          </a:p>
          <a:p>
            <a:pPr marL="0" indent="0" algn="ctr">
              <a:buNone/>
            </a:pPr>
            <a:r>
              <a:rPr lang="en-US" dirty="0" smtClean="0">
                <a:latin typeface="Comic Sans MS" panose="030F0702030302020204" pitchFamily="66" charset="0"/>
              </a:rPr>
              <a:t> </a:t>
            </a:r>
          </a:p>
          <a:p>
            <a:pPr marL="0" indent="0" algn="ctr">
              <a:buNone/>
            </a:pPr>
            <a:r>
              <a:rPr lang="en-US" dirty="0" smtClean="0">
                <a:latin typeface="Comic Sans MS" panose="030F0702030302020204" pitchFamily="66" charset="0"/>
              </a:rPr>
              <a:t>A serious </a:t>
            </a:r>
            <a:r>
              <a:rPr lang="en-IN" dirty="0" smtClean="0">
                <a:latin typeface="Comic Sans MS" panose="030F0702030302020204" pitchFamily="66" charset="0"/>
              </a:rPr>
              <a:t>frailty in our models…?</a:t>
            </a:r>
            <a:endParaRPr lang="en-IN" dirty="0">
              <a:latin typeface="Comic Sans MS" panose="030F0702030302020204" pitchFamily="66" charset="0"/>
            </a:endParaRPr>
          </a:p>
        </p:txBody>
      </p:sp>
      <p:pic>
        <p:nvPicPr>
          <p:cNvPr id="1026" name="Picture 2" descr="https://lh5.googleusercontent.com/kbuLD4owq3czieKGo9nvvunZNHwBD5D0A8qzCNl1v4eYzz3cipTVQkI_R9sA0ZLcY3RUyBmmK9q65tbeFTCmMF0Lc3RIiFDhimJwA3kjoBmrGqBITmrx3Vex3iaj-4_9QWoST0MPZ1C6Db_Nhp83AVxVcu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1374" y="3645111"/>
            <a:ext cx="1383132" cy="2339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33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omic Sans MS" panose="030F0702030302020204" pitchFamily="66" charset="0"/>
              </a:rPr>
              <a:t>Outline</a:t>
            </a:r>
            <a:endParaRPr lang="en-IN" sz="3600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815" y="1506448"/>
            <a:ext cx="10515600" cy="4351338"/>
          </a:xfrm>
        </p:spPr>
        <p:txBody>
          <a:bodyPr>
            <a:normAutofit fontScale="85000" lnSpcReduction="20000"/>
          </a:bodyPr>
          <a:lstStyle/>
          <a:p>
            <a:endParaRPr lang="en-US" dirty="0" smtClean="0">
              <a:latin typeface="Comic Sans MS" panose="030F0702030302020204" pitchFamily="66" charset="0"/>
            </a:endParaRPr>
          </a:p>
          <a:p>
            <a:r>
              <a:rPr lang="en-US" dirty="0" smtClean="0">
                <a:latin typeface="Comic Sans MS" panose="030F0702030302020204" pitchFamily="66" charset="0"/>
              </a:rPr>
              <a:t>Introduction</a:t>
            </a:r>
          </a:p>
          <a:p>
            <a:r>
              <a:rPr lang="en-US" dirty="0" smtClean="0">
                <a:latin typeface="Comic Sans MS" panose="030F0702030302020204" pitchFamily="66" charset="0"/>
              </a:rPr>
              <a:t>Neural Networks</a:t>
            </a:r>
          </a:p>
          <a:p>
            <a:r>
              <a:rPr lang="en-US" dirty="0" smtClean="0">
                <a:latin typeface="Comic Sans MS" panose="030F0702030302020204" pitchFamily="66" charset="0"/>
              </a:rPr>
              <a:t>What are Adversarial </a:t>
            </a:r>
            <a:r>
              <a:rPr lang="en-US" dirty="0" smtClean="0">
                <a:latin typeface="Comic Sans MS" panose="030F0702030302020204" pitchFamily="66" charset="0"/>
              </a:rPr>
              <a:t>Examples?</a:t>
            </a:r>
            <a:endParaRPr lang="en-US" dirty="0" smtClean="0">
              <a:latin typeface="Comic Sans MS" panose="030F0702030302020204" pitchFamily="66" charset="0"/>
            </a:endParaRPr>
          </a:p>
          <a:p>
            <a:r>
              <a:rPr lang="en-US" dirty="0" smtClean="0">
                <a:latin typeface="Comic Sans MS" panose="030F0702030302020204" pitchFamily="66" charset="0"/>
              </a:rPr>
              <a:t>Types of Adversarial Examples</a:t>
            </a:r>
          </a:p>
          <a:p>
            <a:r>
              <a:rPr lang="en-US" dirty="0" smtClean="0">
                <a:latin typeface="Comic Sans MS" panose="030F0702030302020204" pitchFamily="66" charset="0"/>
              </a:rPr>
              <a:t>Approach </a:t>
            </a:r>
            <a:r>
              <a:rPr lang="en-US" dirty="0" smtClean="0">
                <a:latin typeface="Comic Sans MS" panose="030F0702030302020204" pitchFamily="66" charset="0"/>
              </a:rPr>
              <a:t>of </a:t>
            </a:r>
            <a:r>
              <a:rPr lang="en-US" dirty="0" smtClean="0">
                <a:latin typeface="Comic Sans MS" panose="030F0702030302020204" pitchFamily="66" charset="0"/>
              </a:rPr>
              <a:t>generations</a:t>
            </a:r>
          </a:p>
          <a:p>
            <a:r>
              <a:rPr lang="en-US" dirty="0" smtClean="0">
                <a:latin typeface="Comic Sans MS" panose="030F0702030302020204" pitchFamily="66" charset="0"/>
              </a:rPr>
              <a:t>Transferability</a:t>
            </a:r>
            <a:endParaRPr lang="en-US" dirty="0" smtClean="0">
              <a:latin typeface="Comic Sans MS" panose="030F0702030302020204" pitchFamily="66" charset="0"/>
            </a:endParaRPr>
          </a:p>
          <a:p>
            <a:r>
              <a:rPr lang="en-US" dirty="0">
                <a:latin typeface="Comic Sans MS" panose="030F0702030302020204" pitchFamily="66" charset="0"/>
              </a:rPr>
              <a:t>Black box </a:t>
            </a:r>
            <a:r>
              <a:rPr lang="en-US" dirty="0" smtClean="0">
                <a:latin typeface="Comic Sans MS" panose="030F0702030302020204" pitchFamily="66" charset="0"/>
              </a:rPr>
              <a:t>attacks</a:t>
            </a:r>
          </a:p>
          <a:p>
            <a:r>
              <a:rPr lang="en-US" dirty="0" smtClean="0">
                <a:latin typeface="Comic Sans MS" panose="030F0702030302020204" pitchFamily="66" charset="0"/>
              </a:rPr>
              <a:t>Real-world </a:t>
            </a:r>
            <a:r>
              <a:rPr lang="en-US" dirty="0" smtClean="0">
                <a:latin typeface="Comic Sans MS" panose="030F0702030302020204" pitchFamily="66" charset="0"/>
              </a:rPr>
              <a:t>examples</a:t>
            </a:r>
          </a:p>
          <a:p>
            <a:r>
              <a:rPr lang="en-US" dirty="0" smtClean="0">
                <a:latin typeface="Comic Sans MS" panose="030F0702030302020204" pitchFamily="66" charset="0"/>
              </a:rPr>
              <a:t>Conclusions</a:t>
            </a:r>
            <a:endParaRPr lang="en-US" dirty="0" smtClean="0">
              <a:latin typeface="Comic Sans MS" panose="030F0702030302020204" pitchFamily="66" charset="0"/>
            </a:endParaRPr>
          </a:p>
          <a:p>
            <a:r>
              <a:rPr lang="en-US" dirty="0">
                <a:latin typeface="Comic Sans MS" panose="030F0702030302020204" pitchFamily="66" charset="0"/>
              </a:rPr>
              <a:t>R</a:t>
            </a:r>
            <a:r>
              <a:rPr lang="en-US" dirty="0" smtClean="0">
                <a:latin typeface="Comic Sans MS" panose="030F0702030302020204" pitchFamily="66" charset="0"/>
              </a:rPr>
              <a:t>eferences</a:t>
            </a:r>
          </a:p>
          <a:p>
            <a:endParaRPr lang="en-US" dirty="0" smtClean="0"/>
          </a:p>
          <a:p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614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latin typeface="Comic Sans MS" panose="030F0702030302020204" pitchFamily="66" charset="0"/>
              </a:rPr>
              <a:t>Introduction</a:t>
            </a:r>
            <a:endParaRPr lang="en-IN" dirty="0"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942" y="2304768"/>
            <a:ext cx="6702725" cy="37702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838200" y="1838803"/>
            <a:ext cx="11141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Image classification can be performed by supervised </a:t>
            </a:r>
            <a:r>
              <a:rPr lang="en-IN" dirty="0">
                <a:latin typeface="Comic Sans MS" panose="030F0702030302020204" pitchFamily="66" charset="0"/>
              </a:rPr>
              <a:t>m</a:t>
            </a:r>
            <a:r>
              <a:rPr lang="en-IN" dirty="0" smtClean="0">
                <a:latin typeface="Comic Sans MS" panose="030F0702030302020204" pitchFamily="66" charset="0"/>
              </a:rPr>
              <a:t>achine learning algorithms like neural networks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62309" y="6356350"/>
            <a:ext cx="10991491" cy="365125"/>
          </a:xfrm>
        </p:spPr>
        <p:txBody>
          <a:bodyPr/>
          <a:lstStyle/>
          <a:p>
            <a:r>
              <a:rPr lang="en-IN" dirty="0" smtClean="0"/>
              <a:t>Image source: https://camo.githubusercontent.com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6742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latin typeface="Comic Sans MS" panose="030F0702030302020204" pitchFamily="66" charset="0"/>
              </a:rPr>
              <a:t>Neural</a:t>
            </a:r>
            <a:r>
              <a:rPr lang="en-US" dirty="0" smtClean="0">
                <a:latin typeface="Comic Sans MS" panose="030F0702030302020204" pitchFamily="66" charset="0"/>
              </a:rPr>
              <a:t> </a:t>
            </a:r>
            <a:r>
              <a:rPr lang="en-US" sz="3600" dirty="0" smtClean="0">
                <a:latin typeface="Comic Sans MS" panose="030F0702030302020204" pitchFamily="66" charset="0"/>
              </a:rPr>
              <a:t>Networks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89626" y="6356350"/>
            <a:ext cx="11100758" cy="365125"/>
          </a:xfrm>
        </p:spPr>
        <p:txBody>
          <a:bodyPr/>
          <a:lstStyle/>
          <a:p>
            <a:r>
              <a:rPr lang="en-US" dirty="0" smtClean="0"/>
              <a:t>Image source: https://miro.medium.com/max/1400/1*vkQ0hXDaQv57sALXAJquxA.jpeg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558" y="2512337"/>
            <a:ext cx="6990081" cy="236158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73192" y="2512337"/>
            <a:ext cx="3052439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Comic Sans MS" panose="030F0702030302020204" pitchFamily="66" charset="0"/>
              </a:rPr>
              <a:t>Layers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Comic Sans MS" panose="030F0702030302020204" pitchFamily="66" charset="0"/>
              </a:rPr>
              <a:t>Weights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Comic Sans MS" panose="030F0702030302020204" pitchFamily="66" charset="0"/>
              </a:rPr>
              <a:t>Cost function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Comic Sans MS" panose="030F0702030302020204" pitchFamily="66" charset="0"/>
              </a:rPr>
              <a:t>Gradient Descent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Comic Sans MS" panose="030F0702030302020204" pitchFamily="66" charset="0"/>
              </a:rPr>
              <a:t>Back Propagation</a:t>
            </a:r>
          </a:p>
          <a:p>
            <a:pPr marL="342900" indent="-342900">
              <a:buFont typeface="+mj-lt"/>
              <a:buAutoNum type="arabicPeriod"/>
            </a:pPr>
            <a:endParaRPr lang="en-IN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1690688"/>
            <a:ext cx="5870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omic Sans MS" panose="030F0702030302020204" pitchFamily="66" charset="0"/>
              </a:rPr>
              <a:t>What exactly our models are learning..?</a:t>
            </a: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472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What are </a:t>
            </a:r>
            <a:r>
              <a:rPr lang="en-IN" dirty="0">
                <a:latin typeface="Comic Sans MS" panose="030F0702030302020204" pitchFamily="66" charset="0"/>
              </a:rPr>
              <a:t>adversarial </a:t>
            </a:r>
            <a:r>
              <a:rPr lang="en-IN" dirty="0" smtClean="0">
                <a:latin typeface="Comic Sans MS" panose="030F0702030302020204" pitchFamily="66" charset="0"/>
              </a:rPr>
              <a:t>examples…?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1823229"/>
            <a:ext cx="10515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omic Sans MS" panose="030F0702030302020204" pitchFamily="66" charset="0"/>
              </a:rPr>
              <a:t>Adversarial machine learning, a technique that attempts to fool </a:t>
            </a:r>
            <a:r>
              <a:rPr lang="en-US" sz="2000" dirty="0" smtClean="0">
                <a:latin typeface="Comic Sans MS" panose="030F0702030302020204" pitchFamily="66" charset="0"/>
              </a:rPr>
              <a:t>deep neural network models </a:t>
            </a:r>
            <a:r>
              <a:rPr lang="en-US" sz="2000" dirty="0">
                <a:latin typeface="Comic Sans MS" panose="030F0702030302020204" pitchFamily="66" charset="0"/>
              </a:rPr>
              <a:t>with deceptive </a:t>
            </a:r>
            <a:r>
              <a:rPr lang="en-US" sz="2000" dirty="0" smtClean="0">
                <a:latin typeface="Comic Sans MS" panose="030F0702030302020204" pitchFamily="66" charset="0"/>
              </a:rPr>
              <a:t>data</a:t>
            </a:r>
          </a:p>
          <a:p>
            <a:endParaRPr lang="en-US" sz="2000" dirty="0"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omic Sans MS" panose="030F0702030302020204" pitchFamily="66" charset="0"/>
              </a:rPr>
              <a:t>For </a:t>
            </a:r>
            <a:r>
              <a:rPr lang="en-US" sz="2000" dirty="0">
                <a:latin typeface="Comic Sans MS" panose="030F0702030302020204" pitchFamily="66" charset="0"/>
              </a:rPr>
              <a:t>a deep architecture, it is easy to generate </a:t>
            </a:r>
            <a:r>
              <a:rPr lang="en-US" sz="2000" dirty="0" smtClean="0">
                <a:latin typeface="Comic Sans MS" panose="030F0702030302020204" pitchFamily="66" charset="0"/>
              </a:rPr>
              <a:t>adversarial examples</a:t>
            </a:r>
            <a:r>
              <a:rPr lang="en-US" sz="2000" dirty="0">
                <a:latin typeface="Comic Sans MS" panose="030F0702030302020204" pitchFamily="66" charset="0"/>
              </a:rPr>
              <a:t>, which are </a:t>
            </a:r>
            <a:r>
              <a:rPr lang="en-US" sz="2000" dirty="0" smtClean="0">
                <a:latin typeface="Comic Sans MS" panose="030F0702030302020204" pitchFamily="66" charset="0"/>
              </a:rPr>
              <a:t>close to </a:t>
            </a:r>
            <a:r>
              <a:rPr lang="en-US" sz="2000" dirty="0">
                <a:latin typeface="Comic Sans MS" panose="030F0702030302020204" pitchFamily="66" charset="0"/>
              </a:rPr>
              <a:t>the original ones but are misclassified by the deep </a:t>
            </a:r>
            <a:r>
              <a:rPr lang="en-US" sz="2000" dirty="0" smtClean="0">
                <a:latin typeface="Comic Sans MS" panose="030F0702030302020204" pitchFamily="66" charset="0"/>
              </a:rPr>
              <a:t>architecture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N" sz="2000" dirty="0"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0840" y="4433599"/>
            <a:ext cx="1444800" cy="14410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6120" y="4433598"/>
            <a:ext cx="1444800" cy="144106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18865" y="37465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mic Sans MS" panose="030F0702030302020204" pitchFamily="66" charset="0"/>
              </a:rPr>
              <a:t>Original Image</a:t>
            </a:r>
            <a:endParaRPr lang="en-IN" sz="1600" dirty="0"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27491" y="6014876"/>
            <a:ext cx="274176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T</a:t>
            </a:r>
            <a:r>
              <a:rPr lang="en-US" sz="1600" dirty="0" smtClean="0">
                <a:latin typeface="Comic Sans MS" panose="030F0702030302020204" pitchFamily="66" charset="0"/>
              </a:rPr>
              <a:t>rue label : Pug,</a:t>
            </a:r>
          </a:p>
          <a:p>
            <a:r>
              <a:rPr lang="en-US" sz="1600" dirty="0" smtClean="0">
                <a:latin typeface="Comic Sans MS" panose="030F0702030302020204" pitchFamily="66" charset="0"/>
              </a:rPr>
              <a:t>Pug-dog</a:t>
            </a:r>
            <a:endParaRPr lang="en-IN" sz="1600" dirty="0" smtClean="0">
              <a:latin typeface="Comic Sans MS" panose="030F0702030302020204" pitchFamily="66" charset="0"/>
            </a:endParaRPr>
          </a:p>
          <a:p>
            <a:endParaRPr lang="en-US" dirty="0" smtClean="0">
              <a:latin typeface="Comic Sans MS" panose="030F0702030302020204" pitchFamily="66" charset="0"/>
            </a:endParaRPr>
          </a:p>
          <a:p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31304" y="3746584"/>
            <a:ext cx="42384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latin typeface="Comic Sans MS" panose="030F0702030302020204" pitchFamily="66" charset="0"/>
              </a:rPr>
              <a:t>A</a:t>
            </a:r>
            <a:r>
              <a:rPr lang="en-IN" sz="1600" dirty="0" smtClean="0">
                <a:latin typeface="Comic Sans MS" panose="030F0702030302020204" pitchFamily="66" charset="0"/>
              </a:rPr>
              <a:t>dversarial example</a:t>
            </a:r>
            <a:endParaRPr lang="en-IN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8074888" y="6014876"/>
            <a:ext cx="2536272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600" dirty="0" smtClean="0">
                <a:latin typeface="Comic Sans MS" panose="030F0702030302020204" pitchFamily="66" charset="0"/>
              </a:rPr>
              <a:t>Resulted label: sea seal,</a:t>
            </a:r>
          </a:p>
          <a:p>
            <a:r>
              <a:rPr lang="en-IN" sz="1600" dirty="0" smtClean="0">
                <a:latin typeface="Comic Sans MS" panose="030F0702030302020204" pitchFamily="66" charset="0"/>
              </a:rPr>
              <a:t>ocean, head, sea, cute</a:t>
            </a:r>
          </a:p>
          <a:p>
            <a:r>
              <a:rPr lang="en-IN" dirty="0" smtClean="0">
                <a:latin typeface="Comic Sans MS" panose="030F0702030302020204" pitchFamily="66" charset="0"/>
              </a:rPr>
              <a:t> 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80130" y="4800188"/>
            <a:ext cx="4315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Comic Sans MS" panose="030F0702030302020204" pitchFamily="66" charset="0"/>
              </a:rPr>
              <a:t>+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15" name="AutoShape 2" descr="data:image/jpeg;base64,/9j/4AAQSkZJRgABAQAAAQABAAD/2wCEAAkGBxMTEhUTEhQWFhUXGSIaGBcXGRogHhogIiIeHSEgICIhISghICAlGyIdITEhJykrLi4uHx8zRDMtNyktLysBCgoKDg0OGxAQGy0lICItNys3LisvMi8yLi0yLS4tNTctLS04LTIyLTI3LS4tLS0tMjIyLi0tLSstKzEvLy0rLf/AABEIAOEA4QMBIgACEQEDEQH/xAAaAAACAwEBAAAAAAAAAAAAAAADBAACBQEG/8QATxAAAgICAQMDAgMCCAoGBwkAAQIDERIhAAQiMQUTQTJRI0JhM3EUUlNic4GRkhU0Q3KTobGy0dIWg5SzwdMGJDVUdMLiF1VjZIKiw+Tw/8QAGgEAAwEBAQEAAAAAAAAAAAAAAgMEAQAFBv/EAEsRAQACAgEDAgMCBg8FBQkAAAECERIhAwAiMTJBBBNRQlIUIzRhcXIFFTVTVGKRkpOys7TR0tMzY3OBsQYWgqLwJXSDhKGjwdTi/9oADAMBAAIRAxEAPwD2xkOTqwGEqGRg3cgYmsMtULqu0/PjheljRwpmHen4YVjZKsLUm/DMosiyBsWeBl9JAChliowgqirQB17uXbtScKUjdeNckqRJC3uCJ2WgXSIMTRpTjiAG+aBofHBrh5EC1yxdSsorKW7DF+jE9MWTjRnHGMpcVoKNmglqKiybizbkUVbFNFGXp4m/DjliQxWQqRgBCDTUb12WuvBN7quPySMyoC5xbK1IGUiFWFDurf1Xu68C9ZkTBI/cLsUCD3AAvfZHfV2vmz8nfm+MvP06hXJJwDNHSsCD7ZYjY1ak+dbrmcXHKaoSu/IMu5i1vuPcvF7fMUa6VL4ljMY3jQ2pcXdMrj4k3/0pxyc5OrMZUSRgMFA76QhCzC1YZeF/LQ8He+M9P3B2BVrluVS1hdLoaGyv5tfGtcX9R6vHFRE8xKBpBS44m7+pgWYC2qj8DkHp0jLmpSM4/iIDkGvw1lcrA8HH774UeTiXPkKbxv6JUmNdrrLaCF1os6wnhjFkw/SEiISdUD9F3L3CyUdqeo9T78bLLKgxjqURgkWSctGs1BA0au/itvhPxSqmXJdKYzWMfjFRezpLGrq/gDioi7ZVkYDJgJfbZ8lL3l8D+IMSCfzePks/WKjCVAyyMrSYgDakrkCwNFrKmm1okHXNvjhxxOMpBIgxNu0FpsiSHLZFxGRbIockuHB5igMu59zYozuUVtAtciiRDHpzqWpo0VWJK4KT9AZdAsL+FDAH5/r0r00VTVoSsSzqn0mnAyU/kz8lKN5He+Aab+EyqsLe4xjb8WqVXyUHRoklcgDV0SPBPHP4B1CYjNUZgY1Md9qUPmhRyGdDwe3Y3w+aEeKNTli+WKpUmSe0VYjQUxvuZSLF5lwvESkUtR+qSyu29FSmkt7SW5EtWJ/DeOFk+mRhklWWZ0C5XoZaJ3rmP0LSLNG0zpAnt0iR5ZKcnvegFb4Nb8arbLTtDjGT70jx+2HwjCsXZlXLdge4QSfPnXC/+j/TESBpEUMUwLAZGM2wODtVRgU1a2WoHhSJQJvKDFShjSrJe3aeKvSF5oBMc4zOUeTFF2ZUvy++RP5m6b2RI5AMgwjLorxvHDkju7Fvlyyt82+hR+MqNV88Cs8hbF1ZkzILoBbN8EA/koGxetaN6bl9z2yzPE4OSFGHY301kcSygWdAHyOd6PrASendMTTKXUlS2Xyp1R13ePK1lulE+aTNQZR2lXKLeI+fFRuhTuK249DwxlKb809IXeQhFs7s0i78yky3UV3KKCFniQwNhJEcXQE44UQFBoaJwa63iND4b9E68rKIpWdmjjCyCqpjTW2zf8XK/JIr55xQWiTEMjAEFWIwCWO3sLWdLTVdA+PHBTQh5vckdpIzHYhVRRtgw+og2g7siBVX5rmzm/Nnde8omsjuRCUhpVoSWMrM25WuY97nKLqhbyKuRoETTKzFlcr1WLnUddjIoAdZMXKBTcd9xXPx3EAGqr4vnOk9WidXWUJaAh95BTjkdsBvE3Q+K3wfVRpkVzZcozYbuBx33eWLFRskaB+a4r03U+0silAZziwkjj7dsFViGABMYAJ8mgB51zji/FSJMvBEqx2+2pLdV22q4xV1FMOOXEE8fDbI8+lLj7bWgfOMriKY8h6RQphxQShPcRJBa5NYXvqwCFAPbrmq3S5PKYyUaSILktLibeiGv4vx8a2b4r0sTt0rwyOwkkhNhwSO7MZE1e/AHxX68Y9TggnSSArX1Q5YVRIFY1qjveqrg2vIckpPdtRaqLeVSItHhtXwSlRE63m+bOcm9jTlstkP8bevuyyj4UoFpOsVa7JWiQGIgBcWIK0qLdN4Js14/XlZJJPdiopGi/QzRAnEKSY6y7StXkCRqq3wzSB6UsyfhnOsvw3sECqHmm/dj+vF5RGx9xSEK2FYi2cAYkY/xWYg18mjwXGRbAEJVddud/eq7BDH1QcgohyxqJcjC5kojKN3KUq8JSWOVlxpyLWNAdab9QigTFQaUEHW8mFBfsSzf28yfS+uzXGOGPOVnabPtUJm6G6VspMRWOv38H0/TIzN+IQE7sHiTyoCjQY2NGlOhojwOVn9eERVU7ATm8tn2wNp9vIKi0qjRG75vDFU4zSHhfNBQUbLVdR7sRCI9IeA4+OsrLrd0JFktlXVTDurKFlbenE6ZIfa6lYyi+4EqqYZMEsVdJ4IWtmzYvhZuvVwoixWYAlI2sqGOgzUPysBuvnnIlnYFwWxZCKcg/c56JysEUvix8XfDsCI0zaOOR1MaqgIXL8tMBkKv7fPF8sqmX5D1eKpbuKU5KXZ5NSJYyV2sIsg8oXqRW+9u99rVsmTjLkIk+l/QvS2hCQohHTopyzNteqKV4Qi63/ZznUerNGhD++BGVjDMaMhIJDZDLRVTZrZI+/OdP6i8PVew8jNGVdx26Sig9v7tQ8Afc/bjL9QWiCLlYAdV0pxFDHzo4t8fY78WyHKyn+MBJmRLYMWTvdmZcboCPtTqLJg8seSKHsXjtBrLuDL3pe0v0Vccf8A6XwfyHU/3V/48nPY4r/Iv/Yv/Nyci/AvhPucn9N//HXqfh3H+9P8/rBmnJGLfT7oC4vTFKbuHtmwPtfLxTxiMvAJLKhkjxxc0KIIegcV0cjuvk1xATexKuIk6iRj7RwSI4LH89igA2Ro67uN+oeoqGNBJGVrxzQEBTgxY5BRth2ed+NHlPJycU0jEWDdXKs2LGNYy9shVl5Rk0rfmceRxMIVV3cdCb9R21ENEw00d8iUekAjsAzZASgOFrK/xFxLnZBBrtB7QK1XNATlxgrd5PdmpIN0tVRKrdeALrI6JJD05VWlKxzEqR7hJNAOMiUBOJIY0cB9+dlGal4HCNGGs5BiVCnbeVPdQ3TVfjR42RGMMpx35JVeqjX8bfjdNsqL31sU5pYcTUdz0gi0UkWTSxYkojUmBFWMcQeoTT4BVhUzKtA94xZiUGJX7Cj54m/XMzWzSR5VFmgivNRds6m8SXAAJ+Drzxs9C7MZpWmZyiXFC6hfqYWF+pcvJa/HzrTnSdCqEhwAJGMjKMTbUFxAN1QAs18+eVT5jg4GM2ObLxk6GRe5ZSCN2pEL7rC8S4oEIwOQK4180rS/801lRHzK7zLDP0MaR5O+ZUakAJJA81hvMX9VZbO+UT1KMM0eN+LUrQVKagTQXtYKuze+Ilo1LrIfbgkTIsswxsnxo9g1orRO9muM9NmzNKgJymp88CaF9i49pH84i9CyeTSvmfmsso0PkPzFFaoEYj5Skj6glL5Ys5Mo6U+1GVMd7v2YQxikgjlEjcy0MWCsxCqzgsiEdwJBe6AO1Frr9RzOf1SSWICSZAvx7SHIthZUs60jE/msFWFWON9U2cwclxIC2CqtER5hS59wYk/SK80TQ1pfo+kkLzfUve2JVVaN2J8UwYlgTkzAVkDsDh/DpJi8iNBJ3F3WLGqRtRaFlPu9MbkwwlyOSlI77pPf7SctStTK27qLKgL6bGfaVo0hZWIIZ8sgBoi2H153RvEsbv55PUoULQv7hAVRgkTTYls2slVBD1oEMCNbFcb9NWIq8DDShe0uhBtvgA2AZctnwdaAAEHTHzKSuBAbClXFTnYvwCGosCPB3rk3G/Lm8vJ4lK7lUpSGpFSkutFZIQVuXgUSCU6JdsnEl5xc7TWr9lNKFkcbkN+vcxkxxRlmLPGrAAmwtMcdDYOz+n25SNhMxjYOjoxc0t7HaLJBv6zQ2PPGx6iVXL2sWDhVEZW3A2RTHQ2O3R3rnIOoLW0jIXQC2TSlhYN1s14xOhY+3G8sl4sfl371stJBqN73qTqpNtRyhIYQSUpbjk9uOpUfZttmPaRGNSo9mUgfTmgsYKO4ayUVAaFg54gICpI0O7+w856luRZlbHE079jFBRDCzeILAg47s8p0XViKzJjDewCAMj5ALtYZ/P0tumO+UidLWWTJ0kHlQ+D+4Q30t9rDH40fHBOLLkZwGXtbTGUvdGGUT7X1vGpFU9FycfzZSWe60pDuYgjJXUFxCXpdGhHrnTSO6S4xqZaLI4AGXbS7NEnHXiv3g8nWdU4lihYMGGByDstBqDZYsLN5V5HgA3oV9R9RDMP4PeSUDgUMaqG25Itcgl4o2zrt52bpQXxjjkkBS1Zmbed9uQOS0e+xWNgiqvlMIAEucYyBrLaUDlkIY60xwirMD0nXcPAcFSgX2uFXJoF8xqS35p3NCPGAz6vD1bMxldwsTL2h2IVQLGwvcVJHl/G6+eAzkIQySMisHR0+cn9vFjhYZ7Vj8gfpexwTkZOYXd/b9tGIuJguRooh2Bl5qzfk82Ue1hQuJC43KQgDfTTNiAuX2C1e9GtB8Qnw/fVMveLfoEqgI0jPdGUu6QEXoOVlJflEZFSAafvb7Zyyi+uJKJGlkkqLX6bqDihlyd1C+6aGVqCDn7fY1WbQE0cdcF0vTZBpyzmyHDgMp/fgxBQm7KgD93BdX+DkkUzEyOz+Y8sgdqpK+2W3sPfx881Ici5VtRm5FzNMMvIN1agtQNa181xXxPJy8fC/JuldjKLu0wycvcpcx8EUHpnFxvFyWSniVVZRURLW4lI+KK2DNGU8ueLKd3+mMR5HyxZiKUVs/NkgfFHVjg+pHuwKHVSgrJT7gvvuykYK2WvVWK4/LCFVxGocJoZth9Di1BJDGsS1k0a88X9PUsfchGCqjZQlgzZZMxKkEqcvF2deKrlkeUlct9qY9xaUmhpjJpSVUSyqQDm2J+DcXzS2R2jktEaxPBUhyTQWSIQGTQ+rlltfY2MFjKlsKIYk1sNlgy68URZG+cnSV6iZ27bK/UHZk39YqlJKiwd7+3C9JMHEhmLxAy5Re4qxvVILFgFqYHRBLD7gjk9P6JchOZZCofH21kUrWjbXdH7hSNVQu+TRixcNFekrzLECjwaNQMHCyb6pKeSLLDeCl6kmT7XSdqyYTQjS4hJYID0NJBOpkBJCn8M94WqqRXkuTV0wJH1LQNGmOj6o5GOVwcSymbEEZki1BItBY+QF0KPL9ROYnVYyrrgxckpmtFaPnLHzliLvHxyeojIrisTREZHGyQbF1WmuyaN1WvHOYnJzuVUrXk+sk3rLt7b8mpO422OfPxgxxjXnJtr6Y79EyWMiOUtwhWIaP+DJv5WX+83Jxb/AfVfyk/8ApV/4cnN/Duf+E8P8w/1Ol/h3F9/4j+gj/k6yF6hZcvbd0lORHtsiiRbAUJkpsHZ1vxZ8cr0/TynCSTP3WT8UCNRGmVM2PbkxBHyzUeaM8YDBWkUvgEaOOrj/AFUAllBqjdjQ8fNOqDOE9qSNIzGiq0nyGKuQRYFlRWV6+xvmy5ps77gDx3K3CTWny2EbEMY1ORZLZcpzOPze6jUiQMkEAPGVBjFk3f0MxkxxQo0fvVmdNkRIaYjJiNqH77WhS/axxuTp8yVxYrJCWfED22u7BoZN9xTDVeeD6xGWKYIrSCiY0UEUbHzsUwv48HnPR4wnSi0VGyWSRVsqKonL5BxWr8WP6uJihCXJGS+PUbpC5SCnI7iyosq7uzJ1j8NKBJTvlb4t7cmo+TUssbkCaklnUPp2IWKFndyl+4w7VUEsiNoWCdEAhqPn55Xq/cRvad51fElZ0RSQVJLJGChyFFd03ki9cXimVTiPfmaRiJLAJUABksKACm6B1exfE5ZWknWPGSFPb7ZKDBdnJo/uwGFsSR9OtGy4+BxuYMQvZR2vcbvWihMQCdorHODGcQldsdVHUdMol+2nZEqm0sOtJ/SycX9tY5cQB/J7ulIa86o+CDvg+i6h45IyyZkg5uvYq/rR0o83e1JUE2dnn6ZEn9pHz96/cSX63xq5EIIushYA3kPFbJ6v1aQoGITX1q1kD4OJyFnMqa+1/bgHxEpc0eIuck8N/TdBJttVBxMSVnoF8RxRljxxsV1Ht3GpPojbGx7VZbjjFDQen9SRpAsayIFJTOQdpWmJVGI7rrIMp8Anxw3UQoze1H7bYxZhbJ7dC7DbVgb3vejwEaoGW5CssqA0uIHchYqE2Y8m7jZNVwM/TLDhJGSJCFjGrEhNHvOgN6BHyAarXOjycfJy+rFHxWpSVHzUm2WLKJbX2aRoeGEIx4Z32x1FKJm40l2lGJjHFDuftBes9SST2zBEGKYhsQzLt8SpIOiptu460TrhoOnWCZclJ7DUrMcbIOSsLxAArubRuhsHkjiYRdQFRESR2yLAj3AUVW3dKbyGVEaGuYnp3SpDbhvcG0hcg4pez89wv9e7xrhHHFGUZqRLb3ZcfLDxsMeOPqY6LGIrnFhKXzapGJbtUyiSO2qcnzTUt1fW10s5X3pAn4YIKWpyJqz3E4qlVthY+9EU30pzaXM+2ndTDDB1Ph8iKJ1vdeOKTdYUDoKJKhjGZAGXKxmFonFaND75bPwr1/UlliSOPNS5JwcMFw/q0DnsmwKGt8KXAuJKFZLLcskYYoPqtqLc3QC2dp03h4a44z4Qpkt6IkRZb7A+9c4hYEqlF7j+qdecliUe9gUcgoSoSsckbxdsp8nV/fnCPbmSP3fw1eR6cAOQVexVAYAEgFQDQXZ4XrkMAlmUZkpZH5DTKF+5DbNb/qPFhMZYWjVXSQuO2QgFu4FyBiGAPcf1/S+dwy+dxk4tbY5oDb6ljO9kb2BrO5GUsVcUc4yeSTXuxlbitFbvVmUi8u4ljcWRPTfT0FLCwMfuNJaOm87OLhr0Fa6O9DlfSKBd0IYMx7lbIHElSFFmtjezux+nOStn7UDx4iKQeFbEkHSsoIP0U2V1+lHnIZhmQ2VWyjJwUU0WycYgigQ1X9h+vDnUpSlb3bp+6LJI7PpGTEDAlbG9RPn4pzy42RGz02qbfIMCRdlbj5ljFJWdemZ1JEzLSAe44KyAoWbaClUrkD9O7F3y3XzCOW5DGMcpVRcsjjjkCbKAG1oUD5r54v1c5YIkeTq4aRmq0QfSO1dsCVbtys/fhIelCzgqhUaYMAWZ7Ow1nQFDL75J4rc3HLmlHPkdyVYEdxcfCNSjQDUYkpAJ2t9LiR4o1JdxumnQR+pVhk5y8ZEkks8bdd0xEDIEZihAjBFtJr5IAIyoNqj2ni0vVu1RBSxu5GW0AdWBoB7bFtsFskgWDQPGEZ3xXEsGBEhunpK2dEh8j9PzfxXBJKCzOXdJTQQsBkyMQRiNZPQpv4ttrno8MY7hyBkL7svNC1DvLxyl4XyyTQ0JxnufeK7ZWqtSKPAKCPpVUkdOS9EAVKRUL9zK3NZXfk1fuNRWtrdVrg+l9TZi30VuMpEpLFlXM0bICsTjiRd2PPKddOHnWKqMgNAWcsbqRm1hWP015rfFeplPTYqcGb3DeDbYsoQMy7IYmgF1vHkvHx8vJEEvk84t1TEyu+0iyFpcSsqyqIPGx5C2ORElVNiJqWd1QSpX01cp2jIp6I4l+qaleTKm/wAnQSipIpSpF0bsga+OW6qaPpisjpJiayo2GNmqRRZC+SR9x9uC6HrVKsDWDEC/ze8TWNflxGB+au/BrjryBphGqMxY2+SEq4oAEH4XTDL9DwM5RkS5BwqlIgJEgbtabe2wqQGOgDhDvMoyTcUqMPMo3uTEy7aaKkjTKUtSZGdy4Zs1iZHESoDdqQQrqzEGjR+nR0eSFYyASZGvBCGQKQcWa8Qqm2rY+/24VOmjyUi1xYuyxupJb4DDGzq/t44uyvHLK4lkByzwOJXuysAUDYJHk6o8CBGXGgZWVs3VnlMqTTrGMr+so3JHjOSMCeltx3uUouP3UtbO1k5HG1GRa3+GR/7n1v8Ao+o/5eTmv7nX/fpv9HJ/5nO8z9sfjv8Aff8A0/zde5+Ec38MP58f8OsPp3aQnCKRWYx5KQAhUB6DHZAs+aPjl/8ABeShma5VAaJZFo2oKgkZH8pa/v5145qQiR3aQQ0QWZUkRFN2MSWUtdAtR89x8cWj9SqWQygqVzxo5jsbG1sCvNV4r5430yJgFb3RSmwycpHiS0xauxI4+f8ANXjnGFp6K8q6rRFjrEqy3EykTu13LNGGe5s2WJ41QdgqjvLQMoDhqPxr7MdP0qgWPcPf7Txsw8H8NSygHPRWtjWJ4DpqU5hyVbBmaUGzkgIrZIGRAxOh48cPGsqpIM48c7RrbbNTKCAuhmfj+zfO+HlKXEEFx8F5Ni+llrLHRUaZCTyQtO+NnQ3G4uO6sEl4jfbddqhqRijfB1ifwgIFwNqW9sfl0AzeK7wbG+0A/NAfrcEEgYGXIxLYYDUfmyovTEAf2DjHVROysjy+34dmIUNQr6SCbGWRvX2oVzL9N65Vb2zHMjYktGxBjAHmhdMSpGIr72Rze71QuwPJdVs21ddwsbfZkmOauKE4seSU1ldXsNYiydDCZuIyuOVaKj05NG6xFYZQokICou6G7xoju0uI188yuv60oZSjyWCrUDjgHskyDuv2yAuvGfzz0JiWW/cQSgqFct4r4KoRSjzkb+E+r45HMVcQisjHguNe2lEe4SpxAAahqycvGuHx/EcfJxnzO6MqlTe9Cbq2kyaqyN41NjJHwuDx+bsaXa7btEfS3kFGan2WWNGjQuHIjcsGqRgXds3VyAdWMQ2tfDfFF/3OoLGUDFDJ3BY9g6Fl8tj4Ix8grfzynW9OoLRtQQRgRyX/ABStKfkLf0i/Gtc7As7xgSLGy7GWbtiW8myl/syaAGiQvgZcGcuUjnx3sxWj9JQ61caxlGpXcfmNLZ8nDO+Rxus5S2RyvLuBp0x1LdbPUSWPWZZQPbcxNaggFLZ2vtIGVDupcL3XkXrL6WLpmLQSYM/bEtDtUm67PyjJiD3NdcP1UCOU+hMJEiyjtbUkLWVBiwdmcaoMfPzw8HUz/iqhgBjjOJLuwyXP59vWsSauvi+FGWtvivDW6oRLHLKR5FiYg+xQhLhl2XQVdoRHZkU9y4lbyBjlKT0fqjIsr05e4xjHVtdsCavtQaHz5PMzqPWFJdLWOeM12HtBbeLN5IXDevJXmp0/Sj8MtYZQyWVCgM2O6B7WNDfzXngulhMrSu6x5FAhDbyINlCaulobF3fgVtHDLinxkmNgZFx8h2p6S+07dDSeqjHlOLkjyQG67rx+rEFcivGUguSjKTQdD6BSVIkQpEEJa1IJLFaza9sBdiu47sVXOyehqGWQj3vbVljyNBLNimrtUKKXR3iP15n+oiESosqK0bylwwUO5DBiAMqCjYtrvwKN61Oni9lS1KyLIwRwxJovQBGO/OxsWL+OZF5AuKmXZ7HkT70mPgJcaLEVnkR1rwHDyPPxty0VWpjYSe7yNUfZYypj3Rj15TYQxzGQYEMFDKRkvzfgfVf6ZV+Xhf4WkVpEKerIj7qdyUGSdtgsL+rZJ8eeEm69HZoozFkxCTBrBxKAGqU5HEjRrnOjsAKxVIx2Bap2OVAgCx40KPxevAZLhyScbtXx42GwdONdv6ViMbiTxmtckgI1qFFyHZhj4Wq8Vj4pLF+lQgEqxmUyEmQnIqqhSUY2KO9eeToJFMPtAyFXXvkVQoW9MvkhQoK6s/V54r01Rxn8MHF6CLQDg7ta0ZBVgGhddws1fpoo2ZpaDIAZI1VyXxPnWIAyoWMvyr/U2DUHuVsSRHFq2gFKkWKVEDKJxyQyfD5UZyYQb1iCFSuVFxLtUxlPuynKKEpFrt7lMjbMhNSgAg3tFBy/KA2/ix5vhunZGeD3HczRrlGH7aKr7cgJ3e2Jqh441N0kcte05wlUCw30qe5iQxFZELsWdc761PiGGKPNYZIg7Y1RQE9nmj9P798GuPkhL4fjj9Y4xUdlJuj06lToiFx9s44yxiceWcl+hQwPugVJIZVVAmMbepLJNfYkblXtJZWPg3v6fIU/T+nnisjOU7GDMzYC+2iZC2/OJL5BWHjs0a40YWWFPchiIOJxVRZkFEaqiqkZlrulJq9cL0q4CRnJnckYr5qwpAGVduZysDX21xcOXjhLKJ4a/XS9heloRmFxGIJIOmPLyZEeOVwZWaoakOryxjbWlC9sV1yL0yLCOJ4YnEdmNMsqfZNWo/Q5fr41tPo4E90lW9s3S4tla/mYtqibAArWN2boUIixllpDGXdpF2bjCJktEAEWG14+fk8p0LvE3vSOzr7aACy0ke5KbZCkHwe78o4Z8PMj8yJtsps2rljZMFxLjTd9zdjPxxeNPlT9QRK1ViVIrKQfppPJGpfLd6PqjSxzMPdIEsau+zWiT26Asdu6y4p03WhwrWxlaQkIO73FpjdWKQmm/TX7+aEKnqCFddAYMzebH1YqLFHXz8fpzNWbFyxYHO7JkbUZNg3jZa8aX4s7++lyv5hK3bVERxPC0xi/QlYiZ919ES/GSEtNhEty9WJV6BWsSQBWWOiez1X2k/7H/wD2eTh/4R/+ab/TT/8Al8nC/B/2Z/8AUOD/AA69r/u78B/B4fyH+bo/SF/e6gSEul4qmeQx777S2j4uwL1zNi6V2KyRSIzCHFAaxVRgPB0rulg/qfkb5qdV0UckgkjHtuWPuGOhn9w+Pn+vf+vmZAiKwg6WVFCYlywDDQpYzdsxK238a1388T86bJmRxqG7KsjGgbPFSVPC5QbPHgQ5+OQyIh6SNVUgCMryT6a82o6O4p1RmkGYEkBTwM1AKlD9QjYqpUm1A0WVTYsnmh0uQpGVvbxV1dpCSWCjbUa/aAjRLZbrweLQdSodlEZ9vNyzZEntyWihbz4oEY1XzXGBPioQK3gMCsZYocrv5Sh+n218cLnzh+J5I1KTpjQ13VEcmSiLE1YuJXaNjwPFzT4oxJNem7l/GkxULaNmMJWspV4Vlj6cdOhNNjJpSpsZNTA5D6XNhi1Cib1zvUQLMsRKLMBdBpGIR9USHoFKC72fNDzw3XdS+LgQFrCqwOBbG7Y1d6Q5fPmhsEcF6bPHArxsEVFYC8ZZHF7F5A2RZoLfCiRZuCs9OMdoOq1WJbHGyJdi06Vw8fNiuS2+RqV3XcIkpSJEVZVIl2lNtmmlGRDWpLMUUm7GPaueIxSx9WN5fpzvXF7EhSGVaUq7KtiwSWNjWwBV/m4D0+JBK65huwnK5GRjIR4eS0Zu03kbGq88fMUXTu627rIbxIBVR4pVPkKSKC38fANcF8nzIg/SIWpTkGh1eyrcWNRIxOqZBx8kZ8W47d1VXajEI2Y1t1S1U8ZZ8YzGMrC3psXHaSTko7bZvbGgCPIBOxfNL1bOOlDDRGvkDIBi11phaULBsDmf1PqMSOMltwzYSIrAZRhlBdxSfTeSX5+NckyPJEHlVUNDJklXIay2xasWk2teAV8VrpccmUblr86VdtnsyA8xcZJdSZkZdTfLhxsOWON2bO5I5ATKRjCSZRUJArcvs19QLMVEWjZo0FCBdhbNMwWTvIAIIIGxw3SukQiZozSmmNgu0hIPkHGjodzA18VXOTdFbQqzUZFKAkk44ratf05FtECwwoG98NeOavG5s1ikY7x4DkrpXBB8ENpf05LDKP4qWxaAbSL2e+MVyyG4tIMmsXq7h44jHjIWVsKuWtlaW40FQ0L4HNYhU4gZ4qw8SMrlyb7SLKsKA3+/inqDxrI1fXb/AIpP0BsbSPG3vQ1iPAutWvL0zPGseKQlH9tZMFBIABAFDt2STVfFfPLyxxwxxyMxZgyLQxMg0wL3+0tjjZHdofrxvwtnfyvb9wib7ftJTd2sU86pHFmqMYxxRbJMdyYBU8vcjJ0mXlFqtick0kwjDgkSqgYlRliBYNvVAuELAkG6oEWRqR9S0amEaLf5TUaE33sWjsqS2Wq+ogaBJF/WoZJUbM4lQVdU/OBXdX7wCPkcV9O9OVe5j7qlmYW3h8GLZBexlD2Bo2Sp355zKGMmCEnVASVV3JyCVUI7ZRJjkgRp44R5PxvaYySxqNtSZR2hLd4m5JKLKJbIfU9PN/CY0DgAEF3Lvci1umq/cAK2fBUUTsjmj6ac0MzJHIq5Ysq7TZUkAgeAMiRsm/OrFEjGEnUsxx+oqKBA7QI6ZNFlBoff5vlvTo8UdWGDrvCJtKumAxJskm/rFEk/HO5ZDFhykUDHyOourlLRuRXkhjiRkNk5OfJKLySCInhXUiPlS3z6vaM5EmSZKr9oSR5fbOjQUaNkliFvIuKHdrtHNCOPFccIk9x/baRRg1flP4Y022/QV54n4YLMkRoe4GjBBXEkr7g1YLZaAI0eCHQSD2mdzK7vHft0FNe59qGIvfz4/TjUuUSSaIoxLEFssuitOSN1INshHFP5fDLH/nFXfpxyQVaU8twxIGRsadPADCHF+3ji1ZhyQQFGVsWqzZFit1ltjo5IY4pgjVGpAINtICOwlm2bNkg3e+LxwJGIpCTKFjLA5RkENhQIvubXa42wDbN8bhgySWfCO2lZlUI8eXkfiqQoYkbsgi6P2PMee5BkotaYvcVV7tWmWxDKxxDoT5axlxwIxjQ3P0RlNkltxpG22UW8j0dzPpjCQIhMgKSWhViFkUChZsM+vII+ofNA8WWEpMhYMSsjku9GVEGcn1AlvbJugD9JC18cr7T+5EMmv3AwKmlClSaIQ4KRYW18gbJs251MYksG1ZQ2RDfSBdW6GwCO+ibAYGgeDyVCiKYpQUy36dNxHLLaxY6dCYtuUIyjLj7q9Q1cfMTKlMgcpSljFrJNxoHXSoT7Z9ps1YhDF3FCpsqAuNnemIBrmWemKgU5MMcQuMvIEBs1kD3uutqVI+175sersfwGiFm1/EjogqD+IMiboCz/AF/fmf1fpqsQ5kYogILiRiuK0e4se7y3dsitEb5nFyxlxkSxxWndUSLNZF6jGdjcpEMhYvQ+H42JLbjdrcpKqVFU/OxyS0EBSfTEbFGIWZVaRGko2BWhe/pqxdfccJKYFOJBGICyFgaKAEZLjeRLYn/WaIHB9N6dFIMvw3UschLIWLEkV7e6xNHtWlNDRrV+lqNh2+VoG9kkqSMXOsqyCgCgD44cb45JdNujtbL8GtNeEMRJXIlJZ4cUjg7ftAualEjH7WKhiead3h5j1T/o8n8fqv8AtM//ADcnNv8AhEn8lL/fT/m5OfNftzzfen/On/rdD+C8/wB+X8sf9PrN62a3GChTdhjdP/FKkEKWIvTWf7OZPUpH7ye1mWkP0+zJQar+qqUj9TdWPnmn0sonhK/isGoIzAdwFkMSqgBao3+7lXUElQVkC4sGogtkpBZXvFjvyBQGiCSDz6AlHi75SQA7bs7X2J+455elhLIFkdpSjjJZRPOG/CvqJhZ/G7vEqkLiMBMgclW/aUSSnaG+CxOrGZNAHQq7PKdNLM6GNARKqhSSzYDI0NsaYhCGBB80P05IpE9pBFZ9qUxyIWGUmJNZWMhZqX41vxwqwjJHQRlE7yqMWJBJDAkHZVsmyqqpasZcKUVhSAfR8RlXpTZ/JrJBnJjgVy587JBKF3txiysp8640W13tcntj1w9EYvcYFiUioZZ+TdmwQSLJ8Hzfj4EiPLICzlQjK57DR+wJrucD4+Bjre9KDqooyXLgL1DZHvUqhoIKJ0MmWqOif1vivqkh/ZZ/ifVlL9OJ+o2hSyoAyN9or78PiZk3kJUAV9ApG4lRu2TLdna+YjKX53PF/FyXtQHX2Xw+oklBjvK1jKV9Vh6cDpWWmuNmxVFJAYDRRACcRZpWs7+eKwlPbg7ZFYqNKyBgABcdNbDE0LHdrzV8L1fSPH2xzhAXAVCwp6vZPkM32v8AL488HNP1BdYlRozJ3u/bVv3FELg24o3Q8cHh9LjXnL6USGluIMQo7M5CYMfsvcs4cVShurIkdyh2llLiV5KskS93Tpydap+psco/eSN1UHyqk1V/UwDXvu+OB66JpoogI4gxUFkI7Qa0e1gCAaGNk8o/pLEWSWo+5GhYH8pyj0AWGyRX2B3XDRSYqhoqSF/Ad1GGhTVQc0Ruj9+ZCcYP4ncmXktqNaCmyVgjJ1QMzHHp8YPLMhHbd7sHQViY2+WSSYdqNsllk9R1QZFaWKR2WdFpD52qdoG1UG7Q91Wfkc1vS5vbAQ5s+XaHV7UMdBgRujZ/QEE6o8BB6cwb3DHgFa2CPea3lkoIJvdVskAAUd8svSvESvvIGkkGAKn5CjGi95V8/r44HLKEqiS19Nyj6ZBRG9wTud6kwdqRVz8HGQnDJQViCWoH5pJJldS8clMqjNZpU6w5w+0E/FLO8eau4rHuWj4G7ofbx836T0togiKqyA/Wzi3JryGB0fk3r7VwPRmeoyyxPKQFkascFB3Skk2b1v4+eLsrwK0wbNVNCMBiBHZ7bDWCDVubG/G+FzcWAHHuJ5ibGpIeKkttRGVfa3j0rhXkl2R3Te136fEWcPCgxvX2bM+onWhnEcU1e0pjdJCtXqwGbbOCMdEii17rgp1JKnGSIraqsaNkFZhkZEojDKu8AUPmr4wqpJkzCWKqBAVVBYAsQmaHIWDbC9WdcpP1W3zBLdyrKCDHGjD3Ftx2nWIFndgbvjeTmlxYsMt0Sybdj4FqS26jcm4xZSupM4OCPJwvbJ95EW0bkFRryS9KmsYxigsmk3UJGQxMZVpfbqJiSFCYsWcEqCCpezoKAtZc1oZVJ7FBwtWaIgkjEML8teJFKdnVeRzM6mQrBEcwjKM7xFYm1LkEaXHuN619tc0YumpzIFZvdxW4RYZQo7moEDI2L1oDiGTKdixLQGW5gkVRrVLj9poKNPW8fw/aMYGTY0HgqWnVlaozsq44mJmxIzs3uOEj97tlyUZIQpwttNvIGti9URzSPQ2lSvMRQTQVSRvuOKirHytVzL98Ix6dwxCDTKpKqrayY7C40SSfivHnjTenL7UcKiRCGxFFiCB9zW1ryAQfGxx3LyyiEj0leDVWIxEts3QX4DH1CJwjFdjtpv2rC6sM3PSuVtsiWor+myRR9RPGIjYxogNsWwAAbQC72oA2OPSdepWRgcC+OOQcMSPy4vra2DiB+vK+mRhXXEUFQYuqsQbGxkSb8A/PGpeoZ0kYgAq1i1xA7gBWX3Gr8G7FcA4YnPoQxgOh97+yNSsjL01G2x1W8nxDPkXLyfpXRbB8nhMVyASJY9ZMPWysoJRUHu4q2MkYQDJF8nus0teCDY+Dy/U9OgilVmkYzMBjHG9AgKCMlXLAkEksfp1YFcsvqrPfuKPcVr9tNqoJ/DJH1fKufF78DjUzXIvc2bqU7QQSAps4mzQeyCK+PPOqMJDQMPoO6YsQk+DVnkY4cgVLouQlyzhGGpFy8ZUTtyDaxu9yHQslG3nTrHC2ftuMUEeIWQgHZNKLyyJG6O74pP074EhbZvwhGIpNjyLQg6BJyahqvty3o/s5tHGJWetOQxVrsEBqxtSCDXj9OVmlS2Y3OHZVQJkWIawXNGmUbGSgDRHxohDklPikrrdHcyQ0Sfa+2TPzZ97pUIwCVlxio2aDZIlTQ+KutsfAkuhxM0KYiOpMcgAYlsj5t9KEsa/nf2F6HqT2NgpJRGYtZVCBRsg9hORpm+LGzzO9P6uVUMs3tln0scTqzIz2zALZJdsV7R9jrzzfjhzb3kChHUe4QyspA0FH8YNd5DWv14vm4pHBeOJIRrdNFRNyUfsjkI9pq43ys+InkVi7qgipeJuWvSomLyAtEZRND/B8P2H98/8AHk5hf4G6D+R6n+5NycX/AN3I/wAI5f5h/q9R/gfwn7xx/wA2P+HTbzEKJVjbIyWvuDaqwY0o+SKHbxKd8k/EDLUahhGd7pqUEb7gB+t8Zh6eGOUe4HYlQELEUMdAG7t+40x/neOLdaqvjCizCRJLJIUA0GG2yuj9V47IGh8FxW8sQjUW00GyYZX5MW/cuxlUhCyPFHn4xSxj5KjokWQyopxnF1XhWJ1WP0pXSMFXEbW+AagDkr2zEEZlxsfqRwvVwOCBbABmKeyQGVaLE0QQ2RyU6H1f18r1EiNCsZYhgxVhWRbtY065b7Nhr2wU6+IaUlA9KntgrJrutdACxWJFC/q3wPhYcnJxId0VGi8YxqO7QvZFcSOSpkuUUIxqMmKEq9N07JQHxu/SWSlI8YiswyRyR0j2V/aF5KZiWJC7AUKykCl3lQFr54KPrMjBMzB4/pXJgWZn0wUAC9KCB8k/pvR6PrV6hHdWVZMSigklTiSQSKH5jv8AQcS6hBIE96KRSzEgQNkExAxkbILi+WVAX488r45/KMeaO6pjfiyv+WSMSPp0RIjHpEpT4Zx40I0gylJZNia3squ4UG3ZQs9DH7gXH3WDDNRMKvGgDfk+T8fPKrK61lYJX22x7iTq8WoZOCDuhQvRvV4TPEDIELOzLGWUbZRZLpuz3EdpI/fxX1Dq/azmKgJmyO7KGZtjBlHyKDaJ+V4Mef5mju/MWKntD0XdgMYuXlqsRseOM744lPcA4tZS7kDVSBTwngYxxxJ1PTOGeMTAEMsgL9run2ysg4kgWFHiq3fKdHPOZZF6o0vcFo0HuQuouqLGOhr/AFcGPUx25YU4EvtBO9kACqoGVZWym8tAEcb6XqYyWFuGVcCszdqlgG8AGyIzVfpX68Pk4+QI8m0aP5ajKhI0tUXFAxhGJYjOaTuEgxle3W+wKjRRVNN/RI2I0skjQlonwZRbCWMmQAMTVZjZXS/1H54r02T4+88doySMpNt7obtLHVA0gC0Do7+w5eszUNkwAQqYqGRIJKlRdBmONG9dp4/LIsjRL+HSyrYIshxgwUjVMbFNurHAhAjKUiypZMitkW1e3dtjF7rr2e6bilmwxblRrcdWO4y7ZnvRlaUNKdJvJKpQrkJncX+ETFry3kEXfnI+P04xBE8+RUSRvjiSB7b+RRpg1gbIPxvzeqdT0KoI1kbKOMq6s4tuxmZizXsUy19qbiJ9YYSRu5wHtDIgkD8Tuuq2Fwr/APUOIgs5Cgr3ARVe0iIqtXjxgOrqRK7KocfJy8Kxu5xf+QG6VBpAKoOxY+emer9tHkzaQs8oVQqWC/daee8gZFqr6b1VcF1T5q8KLbRyNSp2lyoIII7iV8r++uU6TKVkmJwclv2ZPaH7yToYZFQSfn+vhWhwkQe/EEdWlJkUu2Tv3UbGiGZR4oEeeOYO+OT3RcmND9Q8DZiR3RZbcUZdczv4nKce8I0qX21R23dr4KEqVs3jiH6ZHdF2odkUYFdxLokML03mjoDt0a2w3U/hFk1i4QV3Nsgd62Ktj9/G/muY3XtM0Tt0pZZcwoErFSyqwoJQNKx1j8g/F8d6uZiIoyhWvpKgMAxGzZK44te9+L5xw8fybi5OV6rt1EVJZX9Qkzbgs1cnqbtxjIpjQ3YtlOwKZMXKrMcq1ucUVlsIqGaJQShkYjCge4hivd5/Tx882GjCzLNI+QC2qkd134UAj+z514riHrEUlKsLtjZVo7IYEgdwo1QG61u/vw3U9S5OSjNxJkitELIH1BSW2fo3QrXm9HGU5RjN5B9WvL5Nr3Nn2iMkjGLO91J3JxsIfMixy7lxO9tpMKe4sRiqRqN7zm8XbISEAssdUoNW1Wcvhdfb7cWgQUCrmWJqpFIrDEhSNEEAEX9zvVUUuilkSUgqwyjDFyAbv95vJbon5y/TkEYcJJiqxEYsq62TmSuu7uFAEDRJ1VcUnyo4JRRojG6VWhXwq9tqIKTvoe8uS1GMlWriuzTcUQZA2RqNoRvo8/TtaLceYICBwVcIGoArZy7N3Y+D+nCNJ+IFc+3KGYJkcVaIAkuw8hQcjV7I8i9I9B04SdplWTAyECNiGJbELljoLi3aaY2Afvx/1fqikf4QyJlAVI6Aawuav5tcsyf01ut9CVSlT+bctRV3ruiWyYYyiNEhlGRUG9mcoPG3BSsvZyltlJD2yySsbKiDJjpetKkH2yow258KLN61r83nQbikkyMViJEJRldAjV2WQCCRvYPbX23xKOcymN8lV4hftCzGuLEvbXYDL2E46o6PNY9eWwyjzXLFioGQIo7U+F2L2f3G+O5uN426XdI3r1BWdZFNttVcYtdKy44kJhXjxZiLFimVNBQKUjCTjJOkfUIQVARQoR88Q2OXwtjElcrP7sfnjv8ACBXtssjANZFXlYPb8f5wPyFJ1XF4nDFkAQEMCwdLLnu+PA8fVe/sOXg6gJLLG6pIW7wqHwmQGRBAGTEqSN+D9uLkRlNhNsbasvZCTlb/AFga2yyqw+HufDGPIjUaxs0pG6RkOQjSSaiKotee/wCjXQ/x4P73/wBXJzf/AOiHTfyPSf3/AP6Oc5Jm/f5v6Z/1OvJ/aH4r7kf6c/y9X6/rRJIztL+GqsjIdYkFbI8knVePk74iDF074LG8rCl92XFywayKdjnqtqQBrhumxUqnV+2xAVS1kkMLpgw2wY35N68C+Wl6SKZo2YOS0tEbCEoHWgGrt8kfoPHL+R4yBGcVE2axlrTvC7Iy823R9nr1uJ4vheRtlJY+32rlG0xu463R6okWQxx6zP4NEjhxmPbaj+GneJdELRJNu+RJA1Y8c0un63CSKPNSBNh7e6IxyGII8KKbdAMpq9E8aMLNKyGOmfJjZIVV7SFNdp0BiSBRNfHCDqenWS5AqzMpCyYq5ICmTR2x7PnY1iPAHB5Zc3NKpSu6d9z9NG2MVMpBS5Sd1EXvJGA2txoGX1rGTK6kx7rH3Uq8c1pIR7uDZrkhxRDiQSXBZmBrfkfIO+Zj+nuzpGze5NQYMKWEBSayFn3CDflfv44/PB/6pJJDPKAw9z3CSDrWP4lYg41Wqv44g00iYFKWKN0WogoBBNuta/E8eNbFGyedGbH/AGcwx8tLTWnZu3UtxZVu5X0vihGPJ21lei0fNWsk0yQSXgLjFxtInUmNXCyWYm9tE78WYntDnHyfhgCBve+GmiQRGmkyK+47hQSRa5Cr0XYgmv4u/jhF9RdVRslZ/wD8QmNAv8293vWr0brXG/T4R7jPIReBvDarZU0RQJ8eaN/O64rkljDKUg0Fxtyre/LR5ykj7r3dK4uWUJ4ySzKr02W3KXh7iR7SG5CejrBmnZLdCqIqp+I1qMWCjCkDZYkgEGu4DjyAouCPGEP0YouXusMmavi7Paa0d8ir7f4KRhi5DFnNxk1l2qCQC1Z0ABf7hxTqospfeipMomkk9vVyBitdmyy+LHcwFbujRyJCEp9tSL8EtaECrL7oWx0sbj9Djh24xoxQoMiLK1ADcWk7T1SUlPLKsDpF05Cj6ywb2wL9yzsiwDsCxdVrxwHS+lyD2nkfLq0kQ+6Sf2OQJr4r6wVv4+dcc9GWJQQzGyxb9kFA0PC1YvzlVkkjzrgOtmwSRSrEj3JWRssGCIpCJl+XV2QAGLfrw5cnJyznHiH7XdYfm7mxxKiXHdASIlXsvmcJNieRv7N22YNN7sEe+KnHx2jLb68mSF0gdQV7SoUAEV4o0N638VxKZmlUSSwzAspJxCgqVrE5ZBlIBYArfk+OIdLFfVLKZQLYQoHLMcQchdaJtjjmbHdXnmj05cMCF6opYwV2QFTuySXDsDrtNg+QNcRL4SJDE262qLZSXIqVpe8nLIy0PWxo4re6GpEkK3b5GzwNLGkAazRT0OT3XZ1TCPEF3JzaTIHKMqd9h0GOwAQBRPNDpOgVVOWDEgIsrovdFpghvzQAHjyBxeHFWCpFbMBJ1DRhb2CST4DDI6C2KH7ge9XETFIbaQNgyFkCkAkGxYFU1AhqNZeTw5wG4HhkY5b9614utStYRkOtW9DLH558uqt3F3GtXiA2x7SUkRlUTQ9JTdKr9SAGKghWaMAkZROpFeEFIgWxv54brPSgYzNclFiShpxjkdFWYKF8vXwSTV8LBLlJEXZhGigj28qYsfap9ZfWdV20oJoeFvU/UVDLCucrZsgQEqWc7IYNippCMWOrrfk8YSnPnxjbhWX2qG18R7SRgyV0Bq8gH4Tj5CdFsZSNi7oxMrxjLtG2wXwKr03HMayXD9sAqhQDj2mmoEM95EUSB9xxnqeriZXXeDE94FCzVivJLD5AI7eW6X09tVAEwfEAMoGDY5EYt8UfO9a4g9yuWkd4mAWWPx+Htge4XG19vk6r4vknw0eL5nsaKuWT9O1CShq9sR0RyYwk7lPnTz5JyIlukuJHKg7W01ImsU2g4tn6GdEzkZaIjWqFaPntFhTr4+36ckXpiYSyFsQSWpjkEN2NE0pO7o+TxnqOmlSZ5CQY2oH2jTCrot4yFFtWdkGtayuvgd4G9mTs9yyGsHC/sASSw2QaO9jzdcJymCyx+ZX1QkBFtA2OWmhH7INqlwynyNTGdRNlRt8jV2LqUaQGEZNspKPoaS034SwsDvdBgZQ2XaCuzd7+T5+dmJpC2wjwtp41UHYFDAsATdJpqAHizrjUCGQOhiCKyqoRiTVAD6BaouIsVvYsAg8GfU0A9oLI0iDFQRQ0aV+8hT3eCfzD93ER5s8qvbb6nE1TbQAFhEvNJx0WOzh54ohgMKte0Szcmq/i1TGMhiHy+hRRwGdZCqJKO1CQC0cdCxdUo2TiCRZPyTyenQFiszUstlXDH9mDV0fn4IA152OC63pwrL2FEElyAsAzaUrpGNLldr4snW9mPUKUKFTUqkd2eYiGySdsGIJxHzXBZM4lK9u/S2Udu3yhco7KwctwRMOCPBGSWfX7pqQ7Eu94xCNODG0i9C6d6kCFmYYllK6jKggKCL2xsi619+EsRkFld4mcqFdQWGmKbYm0KBvmx26+1/QoBCr+6QHR2phkbUhdqvnyBeh/XXKv1Ir8Z1ahVqxNspp2C/oddoI3fxzPiJw5Z/KFQ+1Fq5XXYRbux7dSyK2G28vLPheSEZZRUDzVmyTRLUpGXs3JFlo68hfpv/3SP7nT/wDPyc9X/BOh/ix/6Rf+bk5V+2H+65/53J/+11D+A/8AZn73N/RcP+n1Sfp/b79syxBgSimRzodqVd77u35HCdFCZBK7q7SWcUYiqXsDjG1RipNlavz44Tq3QsHlkW45MVOarXkEV9RKnG/g2PtwfQ9Yxb3Gl+DC1hSykeTSAY2V/MD+nJeIwgR4yokasVRdtZd20bMaRFrYU/EyJ8cozrUcr8p5S7sAdW1FnGrhGSSA4AiYRoufn21CsHwPhqtrKqdk1Zo+a4x06khHCxsBWWeAKH6iFK0KCsRXjR+eD62ShJkpXEEWrpQbYVqGwCCHo/B345H6mVYYGSpQcQRiLbLtLjwtCye4EED9eOlKPDAjQkb3eqYaNNXUfMUx7penfSePeMqkSkLR40yy8t2k6msrCUWiJGS91yLgFVcyysqBGyQFgReNkEC96P31xHp4pVKM0aTEfiKY5EX3GX4rJVLDVGv3nhfTupRypVgpSYgjIEg9pCgpSbbyGBOyBWqW9S6grKhy/BWpFHbiNkEK4+KAuyQL3zYQhxhxTo9rLyUsiCPvfukUEnHqqMoU21VyumWk0EqvtK1HAwol2xlJLL6ZJJJWCEBbjWcq4OxewWO+2t/B45PDGubWhkXOwHkrZBogHyDqvAv44hN6grtELIliZc0QNYDBr7QcwNA23/geToenkwVJcC+DFyrAUSVyUZWSB4s5E6s2eaw5oJlLCqigaqVbL90oMi7lHVb6CfOSCt73i7YlsyTcpsi9xlC/IQ0HVOngb+DdPRK4494cYGQIy4Ekk4g6BVqIAFkHd1EuP40dSD8RQFfE4G3ox72QzKLsgjXxwnTxBUsFTmxCgDFLUMQFVtK4qzd+DQHxmwdRPZJUGgEqWSqLaJpSKyViADZsgjt8BPhlyJGr3K8n3WRjJa7ZMm9dwdoFQ64ng7yjVbk3W7upEblZiz20DKdSSWlH6cHAWQt7tCVVX3VVQzGqfRJsEhGYlSdAa5WX1SBy3TSLIZdKckLHFziHYgEBQfg+cTw/S5s6rKXgkoEKSCGRTeNmwdgkkdwB8iuWXrLuTMDJ1jVkCKFyOAt2BDuDbBAd2orYsH4moxly3UU0emK/T1V6Us3fct2dIiWgdwe08cWiXkoUfEq7WqlGtivWqrwFTNFG6vlJMgjCq4AC3kPJv42K+Oc68F2jWRwFEgZWQuoYANZZzQ+dC/k6+wfTehAaRGC+3mz+VfJWADAKO4soAN/z/wB3D+pW2IjVnYg4xgqpRW8SU4J3RADa2eM5cYyjx5Mqy+g2kRlcqfeUK3GkpGnruC2MJkco2iyFabNZWi4ltalDLKsmDPpCA/iRLIgMOTrY2WKMtEkroBloaAvxyejq/cGGSSD3TTF6DdwUg2o0R9NXWtcHL0giBIFLiqIi5lQvxmQTVLoGxd/PFpEeWP2grezQp2DrRRgQoZCtqAMQfmvm9xmXJBlxmsdOnE3vI/GMC3GvfjG4o1TxxlMr0h9fYtVmSJNnlQlasqiSvrs7svcA2MbsytlRYAPaYk29EECwa0R8Hlei6WN5XEote0hmapVa8z8iS9jz58fTQ4z6gYwE/hDYx538qBiPy33gDHPz3UfINctEmEryMRImmBdoha1t7CilUA6JvtPGTn8uWo0rpDBUVMpummVSlUaboomdJ5PiuPkjOmN1vud3NZSY/by7XYj4hVFOAyRhgJGC5Bhq9CibLghC3ijQrY3Z4hBLG8b7GRDAQOY2rGsko6I7kvz8c5BNF1n4iSZI0ZV1Ug+bAsr4J35PgDmVAs/TRRyzUSWYthGcqOOI3ezTZDZPb4o284oz/FatkRpxxrfkpMnFspMXLV4Dow5OGKR2xI9rKKLcqG69JExkJcSV8uy91+sZlkYrLDhTMMQSCO0qdMGDZaK39PnguhYe1IXLnuBYHFGjJssWPafN+SfOudnkzSRmAuiqrUitVgmwx2R2+BwXQTyRqyt3gAM8rJ2zK+ydeGyofYX4ocDGUxlIAWyvoWxx3at2yy2hjQSenccY/KIEd5e3ld3H2kYrSCdxUSyR0aEeysbRsDEZLcs+Tsrk407EjEWp82QK2TXLrF3K0iFi1pm5S8fcZlACnE46cWLoffgoco2Yypiqm1QspHkBRY7dKQoUiz5874v1IlVMPakVZJAwAJJF4uwJaz9ycSNEgURwoxeXkzoussho95KyhIyiMwVvIjaBDJQcZFY8cScS4pGJuvP2g92Q6iutuQPeox/gtatLNZwoICSACiigMlurOwN2dcXPVs6oD00sLq6jbLdrsKSpLYHM78Dfjg+h6J0Z2WYaGYV2DUaxBb7C1xpcdDe7Jai6qR8KWDMqrGNswy7amK5ZFT8X9j55xHiNEhfOSJSjv7NXpv3YZBHa48kC67a2S9Mo6j4jhZSEEbCW6Q7QR+oOYPdKguBizKG15vHCya13eD9+D6/poh7UvuKCEIVHULZNEtWIpz/FbW21YFHDJDUoYralipZWD2Bk4UC718GhfjfJ086Yl5Arqx+oBrDC/qB+jRPkAg0PJ5kfiGQxffyB6dZVjPLVLoW4iaXEDjy4hhwNMfHmRO0GiQMnTbcttOUF6Q9npv8A3Wf/ALNH/wCXycc/wrJ/Jz/6OX/jycH9sf2V/eeL+Q/1+vQ/br9g/wCAy/oY/wCHROmYZESW1SEgYaRjvFDvKiPFEnzqt1/hEk0mUWEcdq7ULIfGyt3i2i1mtAH94DJ0IZFgGLSRyDuojEYkBmXK31+q8e6D0aMRohkRljJDlfJZe2m3vdZfqPjncc9SlDucsR9QhY3GiJ+Z3ljLx6mTlOCU7jLGq2DqIVZYY2VQlbqSxZTB+ixxsktxsc5WGgQpORp1O9GrvxeuB9pwZEYdqEIto5NkqVYkEWAGUlR5omwDQaLITT3n7lKpGkIQ/qKDAZX/ADh9+I9ZDNE6SQPVkAoAChBkLO1gij9RIo5VVi7HRF5bxIxYOMi/pDwF6o9ZlRx2vhirk+IzqLkCRbb7CI2zdLRGNxfVKOWNxMp1sK+9QRQxxCgWMCNrJV26lzV6qiL0eLdD0UfsiVW9w4spF0qhd43RCeSSDZNjYrjXSdc0lzgsVsuQw8FLGR7qKnAYrqmvZ5idWhlVZofYCo+cje3e1pgsgDABQDeX87xrlcockYwtlEHFxFojFQ039aIjlRGRtZ+nwSnLjM5U+IyImgMdSALkuSDXmeVMJS3G6wGT8aMAQsJGkZwoYeFK62o7rG6td8J1vXRJIsva8pYxk32lTslaoaZVB81e+DQu8jumTLiI45FOX17OI1inaLa2u/ArZOmmGahkTFlB7hRNiyVWu8n7WK354mPFBcIwa2VdWSylIIeaaeSUdZFidrAh4DjlJ5J+2nxHHcovk7pFAEibELJRJdHiLEBRHSENJ2fDBxeLGwbBY1Wx9uLjqpLNQhIypBMnwS+AA8dzIfHw2uTq+jSOTIqyo4CqBuO1/Z5DVFQKq/F8H6b7rl1Edw0znIaZkOLBVsgFpAWBs/V4PniuKEQ+dEoHydtyZU2upTQPoaJZDRJUb7cRGR2yp14ajYxO4aWQFYnkY09JZa9wze5ElJRZWp0ctk7gALQITHX0+d8YmeQPSoyQnOWQqmRV18EGqXSqRYP3+Oc6n1IbRsUKYqUBtu8KF2KxGbBcqbYJ/TlXLpMZb/D9ssFXcl7BjJuiCV7RQ7mbnEr5ZMwpDT+c1XhjepeFyax1Us+HhIThRFiOIKtJoN4247ZPaCXcur9H07sAoAeMucWbeLEKEoAgmOwxJvZveuV9R9GAjCLp7OT5fiYGizX4yLBd1Q+2+Hl6+MmLMEsBnGp0h3qzvdg0a++uKmSJ0ykUlXYvIr7UXV2KFUa7t1fg3oZ8UozjZMiWOteJ+psQSzyDVOVZdVTlG/lSAoex3cfzaJUp5BF9aOgiTMVcxrJG43ZgYgUQApGXccSfFbF18cdVInzM0ZjHhjJagjEAEk62NUAKut8F03WH3JlkBCKWGVUGN2qKLORUBu6xdXX2F0fVjqAjq/kEqkbdp2Rb68Crr4NLZ88DmZpyT5JWBWTdaM/oWpHOwYdoFVcp+UePlJ8kUtLcu6WOtFL9kiIX5okMVr/BxirJ7bJGDTnJr8lFSmF0pVSfmiOLydBEIwkZuQt7mKOCfhms/ls3oivjfLdQ8rghfdJUNlGGxBK3v6T5UZqv3ZRfzzqzthHPKyum1kCi2Ia4wC1/l+e0fPKPh5ckfxoXGJjHw7CUqAAqWRTeCDGM9Eumy5Hk45Rj6hNxR3G6uKSsGpVUYv3R7Z9PVRdpkVV7DYXtsNYJIO70QF86H34x0jfhiX3O4x5XJ8fYEUNi/wBPnl+qSOQPHG9ihUY2FysUwv8AZ6Hbr53vTEMje40ey5W/crwu/t4IN6J+eIeKDytAMT6aq7Y42I7v6KmMXcpL5PiOGNAO08MiIJEbq4xFy9pPbEdzyVeo6NbWYqyFbU9wUUayyLA6yC14JrzwPUdhIRoQIzVCxbgUV2xF3seaAK0SQQ4UXp0aQFSzAKzMfrUDTMK7ms+LH1HfM+CMMrRQsVLSmVwWNgNbaXEVd3V6P3rjHKXDLGgoi+ZFYq6d62QCMlirjv5avHKELnT9JSLPsxYu08wxQkEcYsURkTTho3Ki4xKSoJpwymO9/IwOPk3+vJD1jhgXQuysoUISrXiPggkgg7P5V15UsUfUPVWRlSIGRlIQWaWVSpk29H8pzIK/BF/PNoRMEILxfT7iqSSQoAI7/ke4CcsdChWrLOeRCUWV7t2up+le5jJ1jFjixYyjjK4qvhUeKOGpY1YWxi17xuD6bMnBimiMlMjp5senlMRbtDgvGuRO2Iwba6ctdg1R+NcY6Do5GiE0ZaND2+3Ktsy/mN6Ks94/YUNeeNyd8SXCrAShgoN9oxLEivqJBxHzS7F6p1XX04iZQhf6GbQYEDtT9Qf3VY0eDGUkZRTNmCqb+q6WTUnVWFkQ8qO7V3Gbfln26jLWDkeE7ayJkQKhx9KsrEUAQ8iqMqxKp3WArA4tdUCTe/tyy9alurSY0O33KCOFNWL2wYHLWziDdXxf1MD3RDHLGhFL3r3k7xumGQIshfmjsVtz04MsQRfbCxrglrqRVWuzfYpFEfVrX686fPwtzactjYSKTQRG/EY4iMcblKgonhjiZ3TRqX1XHLIYNokAX3GMTK0f/tA9N/lU/wBG/wDzc5zE/wCjsX8if9A3/Nyc9/8A9n/vr/Lx/wCfr18OD+F8X/n/AMevUdB085Zjm5CZHGSQqVNrijgZBtZWfg15vS/W9QZGaKZQkcUaTAUDTkjzsWBkf9vNSXoy7O0ciBtqFKILA/ds0tjf34l05jdUMcSx24QDHBhGFbGyQCBWI1YAOPPCohySkQsqqx1Gz3UjpqtuJfj0LFxEJyJXcTeWTZoUCXbuQABI9J4SMexOJnMLyRNQV09u8n2hDH7ZMNijo/NcU6jqZE6n3GUItYAquWlBPYO0g5bP6WPjjr9KenYmNIkBrcSLanC2xBCrR3e/zE1fAR9Ifaml/hEshKGRR+ZPy4KQf42sbo+DonmHLxwczxVXUltI+AxEl9ZjkkdOiU0vh4PMEccUsgtSO3B1C/HjuO4CbN3KNJOqWT2/b6gRsUs4pg+JZt2CcQDZx3ZvxfHul93D2w5ZGL+5Ke2RdLVizTAWcst64r1nTXCuzFMZRIrPW2xjGQC2LAA0a2PtvnTMBJaozK4/HJfsRBZNpe2Nk6v9fjncdVjEylaIH0bF/NW40ndUQCZGTeb4jilDOJJurjETF0A4++wtayjUrhKQt9LNDcj96hKYBvqCi6qzeNk6vVcx29Qmsqq95TJXIxaQqVCk1eSUzEg7U4/Vsh/1Hoo36gNIfzEWyrftn6sSCWq6uwL15rjUyoVqJnyxxVgxawMQayOJrQAJBonmkuIlFTMa8mRqT6m0kXUlkdoCmTcZ3knClYrHGwkGMcaxCpgSGoR20ZEiRjFPrunyImwHvYKZMDSPoaIq3IPgEChf7uW9tWYdRIjCYZRyFgCIwbv58L9/5vFx0AjWQwlkJah7l/WrUMVF9g2APCjWhw8pMXTEOxdsystSPRaUla7QSqqH1rVDxxXGr+Z9OOxI6dzcu0lKWLHUbS3SHP4eEIxZ02nm3xC/HoSOsnIUJIysxO6IXnAgRlWNH9wgfiOuwAN5DtWifm9ashgnRGlhZ0jjZAojisNCTYvLXz9vFfrwL9X08EgnZGzGMHb3e5QWq+1XWRx8fu4f1WP3GjLOR+Kpusi5bEMMfAXChf3yoX5IJcZjKLixfYKkGTpsEpByCNyhKgo7l4HlUIyrW0WqRkBmGiTFO3VtCQoTy+2zRouCRIWjUAEOo+SbFJd9lG6PFoih6tpDGVDBM/dUZhhn7YFE9zW+71iR881X6OJohH7oxdg8fcxv9CH+P04DoPYIJUHOSMEMpfx96NMMrsgA+N/HM5JkYT44XH7JiNxVPse8rGRe7xrTfTIyiiaf4oxbdF1QWxqKDLuxjYzWVh6av4ZQvFiQAo7UYFWsKoOsiAbP2HKdEqGQxssjBk1HJRA8Es262deN+deOWfop/ddrjalAxGSZEeDJ291qGobx8cqZAqszNGZCBLZLA1YIOQXIVGaxHxrxzoylyLFos+y/Sbco03do5O7Y1MkoDI+XORTaCy2hpplbA8d+VJAarjxIxb65GARFePLOPsbYVS6paaONprHWyTfM3KQyEs8bPHIhiCu4DEvQDjE1oAavYv54Lo+n6eRY3DhyZiz9pXI5USV/ygRlLDIfUljwObr9MrSq6OGBU5EXkWs0SpAAoV3XZAA+Bxc/iJcMgjAZkq7o1RiqCN7qUQWpEGwQYnBlFyxewj5b8U4sd1TUmW++M90MuszopGrF5VJ9wAuCWAJP5CQDmD+YAVQ4x1MK+5LLUje3aKo+MQCCovz9jYuj/Wh6L6tG1hSVkjODggZIWPa1fSdmyEJutjxxz031fJJGijYyKO/3AVY42dE/vobrR2Pmo+G5IzlxRO0o9NCOUNtRAdNaHJEBcu5ebJ12dwxLjYuJ4rUZFwbihJkN3G8+brGLiWVYkkoY6zkR2+tBdABSAC4O6Ghx9mYsFl6h8lVjjGO6lZQHDEjQ0rCtlr4broqjKynZIK4UutmiNWBr9f05nO3UxuPehjfpwzRBltpAD4JDKPkKCQT5uzwOHk45ROSEQ0tSAkniwr2Dy2x0D5tRgnFxSg1FpT0rbP2I+PN8j3ZXvuknjj95ZA3tSKxVwwtpPy0cStBq+k5atftw56oDqo4x7wIjTFZKKMpamsgnu8qNeaN8V6Hp1heZ4yxkWllMuyBSyAIbJKqlCvsCfijodF1SyBWYode57yapixCrWthMQSdeb+eK5khxM+PugUA9shlGL7iaiRY3j9U+107kjE5Qcbv2Qzb2x411bcrNdxkypFLoII3EzTPoyMbiBQDSqUP8Zq8tr6h9uaCuY46kpGB1KTkMv1Oj4xr5O9ChYZOnbAs6h2XIoUxZGsasGlU/loWNXzIjIKpCUVULOoYrbmRQhVwSLLHKrOhiN8p+VdzZL5ujxHFd5LL7HmQW1Y4PWQhJlGUdg3VPnJFsGKsRkDxgAkRgqFeRrPvxqFxWP2oiXVxbHwQgDH9335pTMnZIenWl7cnNFAwN40poAgA7FmuLdX10rCSMglwLP8Holl8N9eAA+1E+TwcXqMDt7YRkcDIRe0LI1fjtIurBNWBwZQQGdHkfKBhe8JBiitt6JFheWpzlvLFk42WWvsfvaqRHcntJSlOu3puum/kP/wBsf/Hk4P8AhY/kB/oum/5+Tll/Ffwef9JD/W683CH8M5P5eP8A1egyRJ/ClZEZUQWJO8Fy31XhbBlIS1YC8ro46ZjQn3Gc+6UOG8iFwO11eQBH6liBe+LdB1CxtIsgVM0Mp7pSAbGeVsQpUlRWuA6wMYnByWVsRI6lhkQQpfsaoySbKsAb0fnkNMppE7jw+ptd6doeaiklQTCST9c4uSJP4WK1+cBLWaB4bqS1uQzlsOi9S6Sufd2qsrx0ZBbFQFtSMxpqYAYAZBqIPHoSkJiTYZhi+FlVyZiDf7MAMbAu/ArgOnR0BfFAFtBn5yRvq2Qe5VII+Ls6vljB78xyLmMSK6YGkDe2oolPIUgtskX/AKulKMCXHPZG/cdenURM3UqtuVbkIxE/L45mXGrpatiVsPGKGta3FkXUpdBdUphIxkdckNsoYB9KSlhL3r5oD51w/UdPKYp8F/8AWBHrAEJmQQv1UG158+KOq4JeoQSn3IiVBYK57K0NMTTGzdHdWK+OHbqhS0jl3lDJ3krelDOwNIv821ujQu+YqxjFQ1XtYoS7RlLYeqNeEZXCuh5OLk4qs1pAJAR1Ld5ai7otJ+7eMUIER+yXIe25iOWnA0NOaLpX3Zj4476bGkICxqywRg9zEYDwFA+e0ayruu7PnlYp0ct1Fe62FhMgFZm+vAOQwJxWi2vNVu0usWRxCImUxM94IcvwVQgAkk9wZoya+3HM+UTJlj7uvz79lUVjY1j7tKuXIccZRmTlE8lWXTa24kqjcSKMmiqio70/SYB3LszswZ8TlgxIyCAnJQW+3x+nKT9f4hjdF9xhVLIGJDDK2YAD8MHywOWucnEiRmKbMLQdXVMXYCl7zWnJYOFFEAFa8jkijhLiSPNzTBoSVzLHWZDdyEnXwBd0KvgcNyjnShW4RCJqKRN0V9n9Xz68mcPFKHGfMzSLVHINSTZZt8ZY3lJkIxmJ1bqPTWI9rH9rIrtGoKqEBUaagD2rbAm9kbNcbi6q3EYVSxTuMeQCjYAyasTVkAEG9+CDwPUdNGskVvMhK0GaWl/MSp3RIHlh/WePExlctErTSlMT/bVn6R5+3zxHLyMacXx5jYWJjT+emLQtRhJmxGlRgTI25y7qfO3tuMi1feiIDUdInWX61mVUQImUT44smrFMCaUt234U0b+ecigjbqWljmClfchdHlfbgoRiLJA03ivjheo6oKtj3VEbDIJDMxkJ8AEo2QNVa+PvyydGmdxLGWYhkFglasB23ZFGtWTe7+HznycUY8ce2iVS1E2XSSCLCUbSV+9UMb66Lxy7eRuQaLs0sKys8UMy1lvfgeo+CWZA1MEVMyaWiQWItixAvuNjY+SCv1kCgZ5NJYYkUAe58l29FQo1QI7ARXxy08sXTMwJKtkZWtG9tT+ZVOOgcjiAbofa+d6PrB1ITKJ44HBcEn6xRKkYnVg1R1uqvmx445PKbjd+KWJ6SpUuhijK7uVx9unEhJwlosWvAArXZZ3x7vEPJiy0lP0ytNDCrqiGJiGiA7mJZ2UN9SjHI2PPjweafUQzEYdMELMjK7ZKKyBRTd+4SNMb/qvxyvqHtqEkSFmdiqRrT0lUASV0q6smwDsbuuUb8IjLI4nPOMfWbLVkBT77Qgtj8g3tcuXO5fpu0N+qXglfkvKuQUrW40cXPGUR4llcRtPNskxEbU8XK127lYPpFDEB44FjVhjKhYOWFfIokk/xbuv04aDqPdZHExjGOEkEwQYM5u2+5aqGyvaf1u/p8gQsZNldRpiNrtgKoAHIt3ih8E2DxR4Fido7ilpCCoIzUf5MWxs7LgEm/wDXzeWOdp71X5x/NIsDK5ZVi3iWMlJLjxLktH1kOLUpdtFyTZMIReOOcpBcutRICzYyYswIZitNi4/LR14JHj438cDOkr1LGSDeXcdBaOFqR5AoEEfv2OV9MVc29uVfcGWfuONEkVkq0PN+RlsXxP1rqACO4qynEvF3szAhB2LYxZSxIK686qwuD4lYWR8iadmWSyq9xlEJHa1Rl13xHBGHCkvRuwJRQBlJjkeU0pjl7hOqMZA1DqAizTfyN/MZjslgANeDY3Q/TgOh6mNVSJFPUKCyAMqUCSQSx0GAPlQWat1xuWXGRQVASNCG7QWsbWrBsY0+rryarlLDENGRGvtsTWIZiwamI+xBBLrVb2ADTZyjpdm3H2y3iVTsuoglrkSxkxkXAynCPD7KXWCMoLappfLyI2eNICzAUjEgKSLpidARFVAJpbxCk2tVejY8Ep9WsPuQy7ICrSe6xItmxOJbAL5DMfgD7c5J1HuRgxrlIij2xIWUFbNlsiFIyu7+B8gjiiBJI1EmNZj2m9yAZg/uIawbGAobGvPAPlvJjMSJL1LV73bdhK5YPl+XO2smLPh5ReLKdusUJKycfDuIO5RlbGxrI7yLUPpMi5yRyac3GcE0reFOiQi+AF/jG/A5zpekIb3UMziJTHh2mqKgoZG2zA/ORujveze2+pg79PKfwWi8rl57FIILa+LB+3B5s2QZJICgZWdCoWwyBvNjuIsMRetGr4cPh35lk6d+kj9ZO9JI/PG5SlIe1YDzxckBIRJsdDL1Wl02Mp+2IUx9hiyetzIf+7x/3OTnnbT7z/8Ab4v/ADOTmftJ+wf+7/ncf+fqzL4777/RT/z9Bkx6lmyRco0aMg5IpzKksST90Hb5Gr882ZaIUq2b0GNFKqqJoD5JB/eByh6ClcOPcefttgTpbIzor9zexxXq+qjwyWdSsaqxwo4hqCgrdlaIIaxVDzwuSUYXDi1ie+zcYjkjZ3Gkx/MK6845YSnGMIh3YnjwVakrJOlqHc5hcZU9Fn6KG8SZJJLDFchkJClEYAaJQs+7FfFcI9PA8wZjFGQ1DtJ9uldDQ8l0cEVfcfGuLr1BaoGBkerJRwzOrdoJIUUChDY+QB9R3c6z1BYT7cjordqxJWDJbgEmyb7O/wCka3xH5QxlDuqQ7RiRvzjsNlX248fZ4307khyORxjZW78+fqWpeyUhZVnGOUlnQerQuQFb3ECNKAwsltj28gAoYAeKy2OORNGyxKwyDAWo2V2aal2BthfgY8Q9JUZE+3NGxYKXcXlmcAQwCggfu0OE6p0qN+nIJjlEZVz23YICgUWbehfm+MiOc4SsPYtafTVxPZxSWssn2JZZyHCSjOBtvYeUwiaGA4lLKJ4Y1W4y50vQsfb6fKRi6E+8PbIISgGFL5F6HzkfNcvOkEGUyuLVCMVZVwBK1kT9JAFDx5PnVIetdVJGiCRWZ4pSc40ZVkAGxZLBMr8b8cbyRnWF1eSQuZmsUVVLUHA7K99AX/Wa5jxXxnLNoGTYZEsmXse29xWot42Uw1+HjG+bhhiy7THwkafFhXs1iWn1oVhoTMKlMbZassFxcBlLUVIz8VRoeTR5rv1kcSrXtLkQoK0zhmpgCLNj760LOqvi8TxtOREjhFAcijSsy6K7tWokEEHyec6uGgEYllrMEUAQQVKvrdKSbBHi9cGTGcglCxjVBTGIOJI+1QWtGqpauU3PKfxKyLlNHflY6loq5FHmHnIrdyBdX0ZJ1bkPlktGMAmiL3i3kAFvNa+ONyi4BM4CyBSqlNK2zSkG7BJAJP3OxzN9KMYYRxyMuNrHGxUWNt2gfULLU40Psa4dvSTEzs8jOrNbK6El7ACmrFvYoVQ+nV7J8spSkbbj9LG/KUeygSGLc9yPlllLIPijjg7WmLHclp3D05HjzHKdjNxgdO9B0QgzJzfED62u/kEkUFJJ8fu1wHpsBtQFXMKMmFrZGh9R/U+Nfv1xb1P1JY1WFAc5mC3FfbsAnIkgMoIOJB881TLK7BoJYnZADJ9pB3WPq7P374nl4eXhc+SG6vZrt0Lo/jYghYyjKrJS80viYcso8pK5e5lkWplkrJDHwaViSimMFD1ryHc02YKZugVzTAg2KYKCdA3q/jhuhyxWL/KDIq0aOEJyILAksAMCSASQfjlEiMkqtUZBUn2wbNMQSxPggkKKoVfn7g6cke6JKQrKSLk7KDWADj3hFAugKxK+d8oInHxS+Yqlt0WG9STdBalkO7GCxwx3g4oSnlB3cY+Wk9LRGWpNSc1AIBYSuJen6qRJUilSRpDkMh3LhbFCwUCgHrYrY8+eM9P1JeQ5NFkKjYRK7YV37IalJVgQSBs/PjmZ6tJ76gREmNom7ltY2BJ7r7iaJ7VBGwN/HND06RYAY4EDkMAyixTFEOzu2a9DXwP14v4kuKlRlUrh7F35+79YxpJFRQkx6Pj5XmqXbsJeSvGvIdpuR3OV6GjqvRyMYjjCUMhJIcjMAatct38gEGr/AF5TqITmixx1mHkCmzbrhWTXYAvwTRy/ThY0dmVljfEMCB8Df1XXaQbtTdjHxwsaFVJzZyBkioAXP3yXySNbBA7vHH8nLjOUnRa1d3TJ2kpXi4khRiW5baZLj5p8uLBZA3fmVgHlUCsdSq5Mrq5Ryuo9LIVnj9tfw0xytQWF3YY5CroEn5a8jVE9WT2UMqszMXxeNMSqktvI0WzDa0w38VrnfUFAcKyx4vG/4bviTiUAFeT5OwBX9ep0rFEiVyg788gMQwHaGINkBsg2V+SPvxfIjDET8+trerRHUoSXHbcpca+kH4Gfp5Uqkoqq4yK0jVbixJGSC0RkSj12XpJEmhYl6NLICQWS9XsHy9A/cFiKHHOrkCGgncGOOI/KoyNk2N4kEaHxo8H6y02LGNRIq0Ky7iWbGrogCidef14rN0syxI/tW7NgUSxa1sFjYHbdnHdHx8dkziz5Pcp8efe3SEaJOtR9hyreMZvzUX1SK2tVJi1KMs4yBlJGxjlY5l+lco6+81gRFiLS/qYn4phjRAUD9b4v04RKdlFt7a0pVnK5PvVpvxSqDwvVxRKE9y4kFo8aMMMNEhslJYbNsMdGvi+TsQBWqVgqoTIVYRqcrbIBbKir8ax2PJackZSxiP1rwsbSymmvtErrGjGxe+H4+L5p2sx0sfrSNXd+UZGUTJifTpj1NldWDmZVs2zLgy+KG1Fg72Bfad8p0UqziadsG7sV9twLIJtdkgtQNmqOzXEvUOvDdPUoHuK1DMFmKqKyKg9m6skmrH3490XQiPJnCKxDO59zK30BIaVe4rn/AHj54GfZ82QZXXk9mEv4o6pO3tK8y7l6ccYuT4kvcABHuEgkUuWKyau8jHKVM/4YP8jH/fg/4cnPOYy/ynW/2xf+Xycv/a7j/ef/AL0/83Vn7U/E/dP5z/n62et9TjPUaSY1N7JoLuQBsTHvwO+/3jnOn9NSQlZsXZBgJFr3MRr8Q/OVBq+CPmuMepdQSDqPKOqbbNGW8Ygrv6SLJHAvGhDyFMCWWVarLOiGzHgNTMuiwonfPM4pOAcdxSIFOSolI+0WNJiEtXSw3BU5UmV0gm7PCYtWXEie6SiksXd+nSSMs4ZCmNJQt7ACIjDwdUbvzquLzpOWx0dZEtdIx2VvZAw7R+p5OjVVRmZMUAYgBUCK2WamlY2QtA6+/kb4d+pkIahGS65RswA7wQV7RdkAAD70DYvWck5M/MXcQWNCxJn2bY+G/OO6yBYqmckpM5yEUyy8D4hUmfnUWosIPplq6X9iXAJIxIySUSjWNPpb8kgiy1eGGuJxQCUyNmwZQzp7gqQEigiNf7OxevknmunpgDYmLAyx1KUAxN77zpsixbwG+N8F1yRhYXmjtonCxu6KSjGhZsk2TWhY0N8KEYMfHcyk+zQ2qfxbqNaqJFkCsQfheWfHyxZI2GXaXaZTW7i38sXS4rCIqANYFESExmL209xljpXT7gCqYNu9j6Rw8bSyRJPL7YdVPtsho7qm38MN4/FAWfPCQ9PkkigQqChP4eUbqWqwCq6Fj6gb145lwJFRjmuP8wBBC0tAIxqyRZoUQBlR5vzcpS5OS9N03Lb5xvxHYFRlmMKHbN0uKHDDEaTG5ZDUV89yiWRpld9sWMjIVn6QxSoWjZpHUn2yoAEoIuarONp7lHZGdc32qLF1YHMInt0daBYs35yaO6HkcDO3vZYKQyPokZqysrVYatOtCwCRkB4vl/TemeJ1YxRqgQKSDisXhsQoBsKnYG8kgaANgeRflV4068lXBA78YgEMcW0PB6eul+EYx46PFN2212rHsPu50XdZLQRtkVdNWy41kcqBmIYhdVSH6r+AK1sHT9GsX4SYBHmtkXd3RcMdWxWq15P9fGYwq4qbxaTZxWtnNW85DvNA1eWteec9TCqXlAGIYqQaBkagEAYWaJNG63f7+IiwycH2UupW6DW8bM6C7W5KVkmU+SUMMWISKPzfxlk3HdsfMZ6kO7y5mkkW4/2ysVyKWUWhkoOQyk8G+29fbh2eMOLjDCJfdEmIFPYUkNuiAfAG78j5NFFgY7cKyAdqov5iStV4vE3+4cqs2X4BzV9P2UJJKsSWLAUm0s5G/wCrlPIEhlEK3432rfauLIbCJFGEJybTF67g4eLInDsg2N+Yy9JTKyWol9s6LJRi5SkL0QKnt+ypdXT3EdzsGxbO2+45WCP1G7sQNJNO0RRVRSZO4bbE0o/nfiYMN7C/F0Kr0IEnsoyCBWP4cpNHE0VC0VCXtR/NXQ4aVi0rklmjD4iMyFcsULgqBf5lAK6B22zQJHJ8pWZtNypvJlWrS1q2vEu9llaFxwIsYHGGJuNpXvbWrNeLGspFgxK87RMiSe04ZfclJBTEhj3VbXQFYa8fVznqjFYpmjhxjHcrRPbZ0NlcR4GJvL55XoIS7SpI034iiX6q9pSQMUYG/qBNUNEj9OFdHaMBGkQGoyQ5DHeIoizdaF1v7eeKjw4c8IS2khurpdLE8WlFyKj2VYmCZ/FByxjEb7jEUZN1JGgBfNpJRkrjj0FkMucKuBE5qQe35UqoK5ZfV5JavzeNcp6ZLXtyyHOOQKqmj5N9zLdAkV8m/wBK52MiWISJkoIB7WKSHEtYXH4qqUkAknx54QdNRipY3YEKWfbE78nGyVvQP1ZG8aF5P5M4kOQ8IHbTemVY1IYsTNu4pcluKGcUY8yGLEuztkxKJeO7a3TE9JjGTapuhj9945yRIoTKIHRLHywG6oUB58nhPaKxylGUs7NIL8gEntG/ysQAf08crP1E1PFIwcBfEH1Ajz9WP76v4P8AWr0/XjEpkALIBVccqIDPkLIJuzreXOjx8suMu7SnfsrLWiP1I2GO1YukpQmrCXoikKAW6xJfnH5i+bkusWsgp1BkfBXIl9tFbvogYhjL4+oOCnNqHq6pQ0tlijGT+aoJru1a7/eeebngcTCTpgA6sI0BkcHGgptQpUqf2mJPjfnXNPollwEzsjOD3GzRIbE4r4UYDyLJ+3M+K+VwQTlbA+tpfjI/GSo99y3kVjR0+HDbLR3NayiZMsmxQCryYlLBkblj0v6jFHJ7ZKGYe4aMNZVSjwdNZtSL+L4y3psSkNi5VkJxbctDePmgPOv9fD9P0xJCntBkEpb3GL5CiVIxACsFA0x88RHS+0ScHCY4BLA0+npbIAIAr9b46XxJWAJFDw5Xb2h5jWk7NHtRk9BB5Z8Tx5XGXb7vY1kEVLV7UjI2eBjgE9Rkx9h47SJdsDQQAaBB8A0T8fHxxVukIwIY2iArI5LZtai/GgVLWu9lftxn07rVZHbqDJlqNwVtbF72fmz9xwsCCmLe3OFJABvypxbFMSqAaIo7/SudHCdcd3T6ryJbZHdkVLKRey4pW9RNhySGNF+B03l9WyLtqTYolRe29T3J/wCVX/8A39XJzMyj/k4v7i/8OTkf4f8AB/T/AMvH/qdeffB+9c38nxP+frznQ/tOq/pG/wDm56Pr/qT/AOGk/wBsfJycT/2k/dA/Xh/ay6r+C/In9Xj/ALpwdeUh/wAW6r/O/wDk5vejfRH+4f8AcDnOTn3n7N/knN+rL+yOqP2V/dmf/B5f7SXXsup/ZSf0Z/3eeV9X8Sf00HJyc+I4/wDby/S/13rw/wBlfybi/wDH/Yy6L0X1Sf5v/i3Hf/SH6l/zx/uycnJyv4X8s4f/ABf2fTv+zv5Dxfr/AP44uh9H+z/6uL/dTl/XPLf0sfJycs+H/dKf67/V4Oqvi/3XP1o/2fN1hN/jHSf56f77cpD/AIvL/TH/AGDnOTnpv+0/+Nx/9Orvgf3D+B/TD+0l1v8Apf8Ak/8AMT/a/Kr/AI3J+5/94c7yc839kv8AZfEfqf4dd8J+Uc36Jf1Y9eY676V/6v8A7t+I9B/7aj/oh/3R5OTi+T8kf+Hyf3SPTD8k/wCR/wBfh+vYek/X/wBWv/fnmj1H7Q/08f8AtTnOTnzv7Ifuh8P/AO8P94l1H8P+Q/B/qH9j1i9F/jXSf5rc1I/r6n+lP+wcnJz3uT08f68v7xy9eZ8d6/jf+LL/AKT68/8A+j3/ALW9Q/zF/wB489B6L9PUf03/AI8nJxH7J+Yf8Pj/AKnJ16Xw35Jx/rn/AF+I6D1f7d/6T/8AhPEul/yH9NL/ALsnJyco9v8A5SH9T4jpXxXql+k/u0+tbrvpk/zP/BuZR/8AaLf/AA/T/wC/NycnKf2P9fJ+mfTvgP8Ab8v67/Vl016//ip/f/48T9E/xmb97/7y87yc+Y+B/J+X/g8X9rLrzPhvVz/p4/7P4nr1PJycnLuvY6//2Q=="/>
          <p:cNvSpPr>
            <a:spLocks noChangeAspect="1" noChangeArrowheads="1"/>
          </p:cNvSpPr>
          <p:nvPr/>
        </p:nvSpPr>
        <p:spPr bwMode="auto">
          <a:xfrm>
            <a:off x="4958070" y="4585235"/>
            <a:ext cx="2693560" cy="2693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346" y="4433596"/>
            <a:ext cx="1441067" cy="144106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734088" y="3746584"/>
            <a:ext cx="14045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600" dirty="0">
                <a:latin typeface="Comic Sans MS" panose="030F0702030302020204" pitchFamily="66" charset="0"/>
              </a:rPr>
              <a:t>perturbation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11683" y="4861743"/>
            <a:ext cx="4399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Comic Sans MS" panose="030F0702030302020204" pitchFamily="66" charset="0"/>
              </a:rPr>
              <a:t>=</a:t>
            </a:r>
            <a:endParaRPr lang="en-IN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4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441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Comic Sans MS" panose="030F0702030302020204" pitchFamily="66" charset="0"/>
              </a:rPr>
              <a:t>Adversarial Example </a:t>
            </a:r>
            <a:endParaRPr lang="en-IN" sz="3600" dirty="0"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924" y="1058863"/>
            <a:ext cx="9198634" cy="5509341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8530087" cy="365125"/>
          </a:xfrm>
        </p:spPr>
        <p:txBody>
          <a:bodyPr/>
          <a:lstStyle/>
          <a:p>
            <a:r>
              <a:rPr lang="en-IN" sz="1000" dirty="0" smtClean="0"/>
              <a:t>Source: https://towardsdatascience.com/adversarial-machine-learning-mitigation-adversarial-learning-9ae04133c137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val="399764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omic Sans MS" panose="030F0702030302020204" pitchFamily="66" charset="0"/>
              </a:rPr>
              <a:t>Types of adversarial examples</a:t>
            </a:r>
            <a:endParaRPr lang="en-IN" sz="3600" dirty="0"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1552932"/>
            <a:ext cx="5145219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Comic Sans MS" panose="030F0702030302020204" pitchFamily="66" charset="0"/>
              </a:rPr>
              <a:t>Non-targeted </a:t>
            </a:r>
            <a:r>
              <a:rPr lang="en-US" sz="2400" b="1" dirty="0" smtClean="0">
                <a:latin typeface="Comic Sans MS" panose="030F0702030302020204" pitchFamily="66" charset="0"/>
              </a:rPr>
              <a:t>adversarial examples</a:t>
            </a:r>
          </a:p>
          <a:p>
            <a:endParaRPr lang="en-US" sz="2000" dirty="0" smtClean="0">
              <a:latin typeface="Comic Sans MS" panose="030F0702030302020204" pitchFamily="66" charset="0"/>
            </a:endParaRPr>
          </a:p>
          <a:p>
            <a:r>
              <a:rPr lang="en-US" dirty="0" smtClean="0">
                <a:latin typeface="Comic Sans MS" panose="030F0702030302020204" pitchFamily="66" charset="0"/>
              </a:rPr>
              <a:t>Which </a:t>
            </a:r>
            <a:r>
              <a:rPr lang="en-US" dirty="0">
                <a:latin typeface="Comic Sans MS" panose="030F0702030302020204" pitchFamily="66" charset="0"/>
              </a:rPr>
              <a:t>can be misclassified by a network, regardless </a:t>
            </a:r>
            <a:r>
              <a:rPr lang="en-US" dirty="0" smtClean="0">
                <a:latin typeface="Comic Sans MS" panose="030F0702030302020204" pitchFamily="66" charset="0"/>
              </a:rPr>
              <a:t>of </a:t>
            </a:r>
            <a:r>
              <a:rPr lang="en-US" dirty="0">
                <a:latin typeface="Comic Sans MS" panose="030F0702030302020204" pitchFamily="66" charset="0"/>
              </a:rPr>
              <a:t>what the misclassified labels may </a:t>
            </a:r>
            <a:r>
              <a:rPr lang="en-US" dirty="0" smtClean="0">
                <a:latin typeface="Comic Sans MS" panose="030F0702030302020204" pitchFamily="66" charset="0"/>
              </a:rPr>
              <a:t>be!</a:t>
            </a:r>
            <a:endParaRPr lang="en-US" dirty="0">
              <a:latin typeface="Comic Sans MS" panose="030F0702030302020204" pitchFamily="66" charset="0"/>
            </a:endParaRPr>
          </a:p>
          <a:p>
            <a:endParaRPr lang="en-US" sz="1400" dirty="0" smtClean="0">
              <a:latin typeface="Comic Sans MS" panose="030F0702030302020204" pitchFamily="66" charset="0"/>
            </a:endParaRPr>
          </a:p>
          <a:p>
            <a:endParaRPr lang="en-US" sz="2400" dirty="0">
              <a:latin typeface="Comic Sans MS" panose="030F0702030302020204" pitchFamily="66" charset="0"/>
            </a:endParaRPr>
          </a:p>
          <a:p>
            <a:endParaRPr lang="en-US" sz="2400" dirty="0" smtClean="0">
              <a:latin typeface="Comic Sans MS" panose="030F0702030302020204" pitchFamily="66" charset="0"/>
            </a:endParaRPr>
          </a:p>
          <a:p>
            <a:r>
              <a:rPr lang="en-US" sz="2400" dirty="0" smtClean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6443299" y="1537543"/>
            <a:ext cx="4910501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Comic Sans MS" panose="030F0702030302020204" pitchFamily="66" charset="0"/>
              </a:rPr>
              <a:t>T</a:t>
            </a:r>
            <a:r>
              <a:rPr lang="en-US" sz="2400" b="1" dirty="0" smtClean="0">
                <a:latin typeface="Comic Sans MS" panose="030F0702030302020204" pitchFamily="66" charset="0"/>
              </a:rPr>
              <a:t>argeted </a:t>
            </a:r>
            <a:r>
              <a:rPr lang="en-US" sz="2400" b="1" dirty="0">
                <a:latin typeface="Comic Sans MS" panose="030F0702030302020204" pitchFamily="66" charset="0"/>
              </a:rPr>
              <a:t>adversarial </a:t>
            </a:r>
            <a:r>
              <a:rPr lang="en-US" sz="2400" b="1" dirty="0" smtClean="0">
                <a:latin typeface="Comic Sans MS" panose="030F0702030302020204" pitchFamily="66" charset="0"/>
              </a:rPr>
              <a:t>examples</a:t>
            </a:r>
          </a:p>
          <a:p>
            <a:pPr>
              <a:lnSpc>
                <a:spcPct val="150000"/>
              </a:lnSpc>
            </a:pPr>
            <a:endParaRPr lang="en-US" sz="2800" dirty="0">
              <a:latin typeface="Comic Sans MS" panose="030F0702030302020204" pitchFamily="66" charset="0"/>
            </a:endParaRPr>
          </a:p>
          <a:p>
            <a:r>
              <a:rPr lang="en-US" dirty="0" smtClean="0">
                <a:latin typeface="Comic Sans MS" panose="030F0702030302020204" pitchFamily="66" charset="0"/>
              </a:rPr>
              <a:t>Which </a:t>
            </a:r>
            <a:r>
              <a:rPr lang="en-US" dirty="0">
                <a:latin typeface="Comic Sans MS" panose="030F0702030302020204" pitchFamily="66" charset="0"/>
              </a:rPr>
              <a:t>can be classified by a network as a target label</a:t>
            </a:r>
            <a:endParaRPr lang="en-IN" dirty="0">
              <a:latin typeface="Comic Sans MS" panose="030F0702030302020204" pitchFamily="66" charset="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1353883"/>
              </p:ext>
            </p:extLst>
          </p:nvPr>
        </p:nvGraphicFramePr>
        <p:xfrm>
          <a:off x="2201704" y="3363641"/>
          <a:ext cx="1974010" cy="4935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2" name="Equation" r:id="rId3" imgW="914400" imgH="228600" progId="Equation.3">
                  <p:embed/>
                </p:oleObj>
              </mc:Choice>
              <mc:Fallback>
                <p:oleObj name="Equation" r:id="rId3" imgW="9144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01704" y="3363641"/>
                        <a:ext cx="1974010" cy="4935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132412"/>
              </p:ext>
            </p:extLst>
          </p:nvPr>
        </p:nvGraphicFramePr>
        <p:xfrm>
          <a:off x="7787526" y="3304290"/>
          <a:ext cx="1874309" cy="4685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3" name="Equation" r:id="rId5" imgW="914400" imgH="228600" progId="Equation.3">
                  <p:embed/>
                </p:oleObj>
              </mc:Choice>
              <mc:Fallback>
                <p:oleObj name="Equation" r:id="rId5" imgW="9144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787526" y="3304290"/>
                        <a:ext cx="1874309" cy="4685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8966223"/>
              </p:ext>
            </p:extLst>
          </p:nvPr>
        </p:nvGraphicFramePr>
        <p:xfrm>
          <a:off x="1112010" y="5749828"/>
          <a:ext cx="560778" cy="4493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4" name="Equation" r:id="rId7" imgW="164880" imgH="203040" progId="Equation.3">
                  <p:embed/>
                </p:oleObj>
              </mc:Choice>
              <mc:Fallback>
                <p:oleObj name="Equation" r:id="rId7" imgW="16488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12010" y="5749828"/>
                        <a:ext cx="560778" cy="4493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6848861"/>
              </p:ext>
            </p:extLst>
          </p:nvPr>
        </p:nvGraphicFramePr>
        <p:xfrm>
          <a:off x="1188512" y="4797883"/>
          <a:ext cx="236583" cy="2602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5" name="Equation" r:id="rId9" imgW="126720" imgH="139680" progId="Equation.3">
                  <p:embed/>
                </p:oleObj>
              </mc:Choice>
              <mc:Fallback>
                <p:oleObj name="Equation" r:id="rId9" imgW="126720" imgH="1396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188512" y="4797883"/>
                        <a:ext cx="236583" cy="2602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8887267"/>
              </p:ext>
            </p:extLst>
          </p:nvPr>
        </p:nvGraphicFramePr>
        <p:xfrm>
          <a:off x="7158437" y="5426950"/>
          <a:ext cx="290425" cy="3734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6" name="Equation" r:id="rId11" imgW="177480" imgH="228600" progId="Equation.3">
                  <p:embed/>
                </p:oleObj>
              </mc:Choice>
              <mc:Fallback>
                <p:oleObj name="Equation" r:id="rId11" imgW="17748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158437" y="5426950"/>
                        <a:ext cx="290425" cy="3734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879951"/>
              </p:ext>
            </p:extLst>
          </p:nvPr>
        </p:nvGraphicFramePr>
        <p:xfrm>
          <a:off x="7158437" y="4980974"/>
          <a:ext cx="246018" cy="2907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7" name="Equation" r:id="rId13" imgW="139680" imgH="164880" progId="Equation.3">
                  <p:embed/>
                </p:oleObj>
              </mc:Choice>
              <mc:Fallback>
                <p:oleObj name="Equation" r:id="rId13" imgW="139680" imgH="1648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158437" y="4980974"/>
                        <a:ext cx="246018" cy="2907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8256040"/>
              </p:ext>
            </p:extLst>
          </p:nvPr>
        </p:nvGraphicFramePr>
        <p:xfrm>
          <a:off x="993826" y="5278511"/>
          <a:ext cx="606789" cy="3640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" name="Equation" r:id="rId15" imgW="380880" imgH="228600" progId="Equation.3">
                  <p:embed/>
                </p:oleObj>
              </mc:Choice>
              <mc:Fallback>
                <p:oleObj name="Equation" r:id="rId15" imgW="38088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993826" y="5278511"/>
                        <a:ext cx="606789" cy="3640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1484436"/>
              </p:ext>
            </p:extLst>
          </p:nvPr>
        </p:nvGraphicFramePr>
        <p:xfrm>
          <a:off x="2201704" y="4015908"/>
          <a:ext cx="1905000" cy="4414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9" name="Equation" r:id="rId17" imgW="1041120" imgH="241200" progId="Equation.3">
                  <p:embed/>
                </p:oleObj>
              </mc:Choice>
              <mc:Fallback>
                <p:oleObj name="Equation" r:id="rId17" imgW="104112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201704" y="4015908"/>
                        <a:ext cx="1905000" cy="4414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2215960"/>
              </p:ext>
            </p:extLst>
          </p:nvPr>
        </p:nvGraphicFramePr>
        <p:xfrm>
          <a:off x="7787526" y="3818960"/>
          <a:ext cx="1762166" cy="393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0" name="Equation" r:id="rId19" imgW="1079280" imgH="241200" progId="Equation.3">
                  <p:embed/>
                </p:oleObj>
              </mc:Choice>
              <mc:Fallback>
                <p:oleObj name="Equation" r:id="rId19" imgW="107928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7787526" y="3818960"/>
                        <a:ext cx="1762166" cy="3938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1160145" y="4721883"/>
            <a:ext cx="301556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r>
              <a:rPr lang="en-US" dirty="0" smtClean="0">
                <a:latin typeface="Comic Sans MS" panose="030F0702030302020204" pitchFamily="66" charset="0"/>
              </a:rPr>
              <a:t>- Original </a:t>
            </a:r>
            <a:r>
              <a:rPr lang="en-US" dirty="0">
                <a:latin typeface="Comic Sans MS" panose="030F0702030302020204" pitchFamily="66" charset="0"/>
              </a:rPr>
              <a:t>image</a:t>
            </a:r>
          </a:p>
          <a:p>
            <a:endParaRPr lang="en-US" dirty="0">
              <a:latin typeface="Comic Sans MS" panose="030F0702030302020204" pitchFamily="66" charset="0"/>
            </a:endParaRPr>
          </a:p>
          <a:p>
            <a:r>
              <a:rPr lang="en-US" dirty="0" smtClean="0">
                <a:latin typeface="Comic Sans MS" panose="030F0702030302020204" pitchFamily="66" charset="0"/>
              </a:rPr>
              <a:t>       - Classifier</a:t>
            </a:r>
          </a:p>
          <a:p>
            <a:endParaRPr lang="en-US" dirty="0" smtClean="0">
              <a:latin typeface="Comic Sans MS" panose="030F0702030302020204" pitchFamily="66" charset="0"/>
            </a:endParaRPr>
          </a:p>
          <a:p>
            <a:r>
              <a:rPr lang="en-US" dirty="0" smtClean="0">
                <a:latin typeface="Comic Sans MS" panose="030F0702030302020204" pitchFamily="66" charset="0"/>
              </a:rPr>
              <a:t>       - Adversarial example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492439" y="4913849"/>
            <a:ext cx="41873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- Target label</a:t>
            </a:r>
          </a:p>
          <a:p>
            <a:endParaRPr lang="en-US" dirty="0" smtClean="0">
              <a:latin typeface="Comic Sans MS" panose="030F0702030302020204" pitchFamily="66" charset="0"/>
            </a:endParaRPr>
          </a:p>
          <a:p>
            <a:r>
              <a:rPr lang="en-US" dirty="0" smtClean="0">
                <a:latin typeface="Comic Sans MS" panose="030F0702030302020204" pitchFamily="66" charset="0"/>
              </a:rPr>
              <a:t>- Target label specified by adversary</a:t>
            </a:r>
            <a:endParaRPr lang="en-IN" dirty="0">
              <a:latin typeface="Comic Sans MS" panose="030F0702030302020204" pitchFamily="66" charset="0"/>
            </a:endParaRPr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2700284"/>
              </p:ext>
            </p:extLst>
          </p:nvPr>
        </p:nvGraphicFramePr>
        <p:xfrm>
          <a:off x="9444133" y="3855230"/>
          <a:ext cx="827246" cy="3393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1" name="Equation" r:id="rId21" imgW="495000" imgH="203040" progId="Equation.3">
                  <p:embed/>
                </p:oleObj>
              </mc:Choice>
              <mc:Fallback>
                <p:oleObj name="Equation" r:id="rId21" imgW="49500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9444133" y="3855230"/>
                        <a:ext cx="827246" cy="3393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5726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Comic Sans MS" panose="030F0702030302020204" pitchFamily="66" charset="0"/>
              </a:rPr>
              <a:t>Approaches for generating Adversarial examples</a:t>
            </a:r>
            <a:endParaRPr lang="en-IN" sz="3600" dirty="0"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5952" y="1726868"/>
            <a:ext cx="54440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>
                <a:latin typeface="Comic Sans MS" panose="030F0702030302020204" pitchFamily="66" charset="0"/>
              </a:rPr>
              <a:t>Optimization-based approach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7935" y="2321123"/>
            <a:ext cx="3552825" cy="3905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2549" y="3477740"/>
            <a:ext cx="247650" cy="2381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2574" y="2982301"/>
            <a:ext cx="542925" cy="3143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1124" y="4602071"/>
            <a:ext cx="190500" cy="2762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182526" y="3833558"/>
            <a:ext cx="94884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- Loss </a:t>
            </a:r>
            <a:r>
              <a:rPr lang="en-US" dirty="0">
                <a:latin typeface="Comic Sans MS" panose="030F0702030302020204" pitchFamily="66" charset="0"/>
              </a:rPr>
              <a:t>function to measure </a:t>
            </a:r>
            <a:r>
              <a:rPr lang="en-US" dirty="0" smtClean="0">
                <a:latin typeface="Comic Sans MS" panose="030F0702030302020204" pitchFamily="66" charset="0"/>
              </a:rPr>
              <a:t>the distance </a:t>
            </a:r>
            <a:r>
              <a:rPr lang="en-US" dirty="0">
                <a:latin typeface="Comic Sans MS" panose="030F0702030302020204" pitchFamily="66" charset="0"/>
              </a:rPr>
              <a:t>between the prediction and the ground </a:t>
            </a:r>
            <a:r>
              <a:rPr lang="en-US" dirty="0" smtClean="0">
                <a:latin typeface="Comic Sans MS" panose="030F0702030302020204" pitchFamily="66" charset="0"/>
              </a:rPr>
              <a:t>truth</a:t>
            </a:r>
          </a:p>
          <a:p>
            <a:pPr marL="285750" indent="-285750">
              <a:buFontTx/>
              <a:buChar char="-"/>
            </a:pP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82526" y="2921492"/>
            <a:ext cx="7484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- Distance </a:t>
            </a:r>
            <a:r>
              <a:rPr lang="en-US" dirty="0">
                <a:latin typeface="Comic Sans MS" panose="030F0702030302020204" pitchFamily="66" charset="0"/>
              </a:rPr>
              <a:t>between an original image and its adversarial counterpart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75474" y="3376256"/>
            <a:ext cx="5200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- One-hot </a:t>
            </a:r>
            <a:r>
              <a:rPr lang="en-US" dirty="0">
                <a:latin typeface="Comic Sans MS" panose="030F0702030302020204" pitchFamily="66" charset="0"/>
              </a:rPr>
              <a:t>encoding of the ground truth label y</a:t>
            </a:r>
            <a:endParaRPr lang="en-IN" dirty="0">
              <a:latin typeface="Comic Sans MS" panose="030F0702030302020204" pitchFamily="66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4486" y="3882867"/>
            <a:ext cx="209550" cy="28575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182526" y="4538435"/>
            <a:ext cx="38250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- </a:t>
            </a:r>
            <a:r>
              <a:rPr lang="en-US" dirty="0" smtClean="0">
                <a:latin typeface="Comic Sans MS" panose="030F0702030302020204" pitchFamily="66" charset="0"/>
              </a:rPr>
              <a:t> Constant </a:t>
            </a:r>
            <a:r>
              <a:rPr lang="en-US" dirty="0">
                <a:latin typeface="Comic Sans MS" panose="030F0702030302020204" pitchFamily="66" charset="0"/>
              </a:rPr>
              <a:t>to balance constraints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85123" y="5034860"/>
            <a:ext cx="27286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Comic Sans MS" panose="030F0702030302020204" pitchFamily="66" charset="0"/>
              </a:rPr>
              <a:t>Fast gradient sign</a:t>
            </a:r>
            <a:endParaRPr lang="en-IN" sz="2000" b="1" dirty="0">
              <a:latin typeface="Comic Sans MS" panose="030F0702030302020204" pitchFamily="66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57991" y="5500360"/>
            <a:ext cx="4038600" cy="51435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4486" y="6141512"/>
            <a:ext cx="752475" cy="23812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2432480" y="6075909"/>
            <a:ext cx="7695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- </a:t>
            </a:r>
            <a:r>
              <a:rPr lang="en-US" dirty="0" smtClean="0">
                <a:latin typeface="Comic Sans MS" panose="030F0702030302020204" pitchFamily="66" charset="0"/>
              </a:rPr>
              <a:t> </a:t>
            </a:r>
            <a:r>
              <a:rPr lang="en-US" dirty="0">
                <a:latin typeface="Comic Sans MS" panose="030F0702030302020204" pitchFamily="66" charset="0"/>
              </a:rPr>
              <a:t>U</a:t>
            </a:r>
            <a:r>
              <a:rPr lang="en-US" dirty="0" smtClean="0">
                <a:latin typeface="Comic Sans MS" panose="030F0702030302020204" pitchFamily="66" charset="0"/>
              </a:rPr>
              <a:t>sed </a:t>
            </a:r>
            <a:r>
              <a:rPr lang="en-US" dirty="0">
                <a:latin typeface="Comic Sans MS" panose="030F0702030302020204" pitchFamily="66" charset="0"/>
              </a:rPr>
              <a:t>to clip each dimension of x to the range of pixel values</a:t>
            </a:r>
            <a:endParaRPr lang="en-IN" dirty="0"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04333" y="4241033"/>
            <a:ext cx="571142" cy="30460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82526" y="4169103"/>
            <a:ext cx="10912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- Model composed </a:t>
            </a:r>
            <a:r>
              <a:rPr lang="en-US" dirty="0">
                <a:latin typeface="Comic Sans MS" panose="030F0702030302020204" pitchFamily="66" charset="0"/>
              </a:rPr>
              <a:t>of a network J(x), which outputs the probability for </a:t>
            </a:r>
            <a:r>
              <a:rPr lang="en-US" dirty="0" smtClean="0">
                <a:latin typeface="Comic Sans MS" panose="030F0702030302020204" pitchFamily="66" charset="0"/>
              </a:rPr>
              <a:t>each </a:t>
            </a:r>
            <a:r>
              <a:rPr lang="en-IN" dirty="0" smtClean="0">
                <a:latin typeface="Comic Sans MS" panose="030F0702030302020204" pitchFamily="66" charset="0"/>
              </a:rPr>
              <a:t>category</a:t>
            </a:r>
            <a:endParaRPr lang="en-IN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07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omic Sans MS" panose="030F0702030302020204" pitchFamily="66" charset="0"/>
              </a:rPr>
              <a:t>Focus</a:t>
            </a:r>
            <a:endParaRPr lang="en-IN" sz="3600" dirty="0"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1690688"/>
            <a:ext cx="9642894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600" dirty="0" smtClean="0">
                <a:latin typeface="Comic Sans MS" panose="030F0702030302020204" pitchFamily="66" charset="0"/>
              </a:rPr>
              <a:t>Transferability</a:t>
            </a:r>
          </a:p>
          <a:p>
            <a:endParaRPr lang="en-US" sz="20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Comic Sans MS" panose="030F0702030302020204" pitchFamily="66" charset="0"/>
              </a:rPr>
              <a:t>Adversarial </a:t>
            </a:r>
            <a:r>
              <a:rPr lang="en-US" dirty="0">
                <a:latin typeface="Comic Sans MS" panose="030F0702030302020204" pitchFamily="66" charset="0"/>
              </a:rPr>
              <a:t>examples generated for one model </a:t>
            </a:r>
            <a:r>
              <a:rPr lang="en-US" dirty="0" smtClean="0">
                <a:latin typeface="Comic Sans MS" panose="030F0702030302020204" pitchFamily="66" charset="0"/>
              </a:rPr>
              <a:t>may also </a:t>
            </a:r>
            <a:r>
              <a:rPr lang="en-US" dirty="0">
                <a:latin typeface="Comic Sans MS" panose="030F0702030302020204" pitchFamily="66" charset="0"/>
              </a:rPr>
              <a:t>be misclassified by another </a:t>
            </a:r>
            <a:r>
              <a:rPr lang="en-US" dirty="0" smtClean="0">
                <a:latin typeface="Comic Sans MS" panose="030F0702030302020204" pitchFamily="66" charset="0"/>
              </a:rPr>
              <a:t>model</a:t>
            </a:r>
          </a:p>
          <a:p>
            <a:endParaRPr lang="en-US" dirty="0" smtClean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omic Sans MS" panose="030F0702030302020204" pitchFamily="66" charset="0"/>
              </a:rPr>
              <a:t>This property has been exploited by </a:t>
            </a:r>
            <a:r>
              <a:rPr lang="en-US" dirty="0" smtClean="0">
                <a:latin typeface="Comic Sans MS" panose="030F0702030302020204" pitchFamily="66" charset="0"/>
              </a:rPr>
              <a:t>constructing a </a:t>
            </a:r>
            <a:r>
              <a:rPr lang="en-US" dirty="0">
                <a:latin typeface="Comic Sans MS" panose="030F0702030302020204" pitchFamily="66" charset="0"/>
              </a:rPr>
              <a:t>substitute of the black-box model, and generating adversarial instances against the substitute </a:t>
            </a:r>
            <a:r>
              <a:rPr lang="en-US" dirty="0" smtClean="0">
                <a:latin typeface="Comic Sans MS" panose="030F0702030302020204" pitchFamily="66" charset="0"/>
              </a:rPr>
              <a:t>to </a:t>
            </a:r>
            <a:r>
              <a:rPr lang="en-IN" dirty="0" smtClean="0">
                <a:latin typeface="Comic Sans MS" panose="030F0702030302020204" pitchFamily="66" charset="0"/>
              </a:rPr>
              <a:t>attack </a:t>
            </a:r>
            <a:r>
              <a:rPr lang="en-IN" dirty="0">
                <a:latin typeface="Comic Sans MS" panose="030F0702030302020204" pitchFamily="66" charset="0"/>
              </a:rPr>
              <a:t>the black-box </a:t>
            </a:r>
            <a:r>
              <a:rPr lang="en-IN" dirty="0" smtClean="0">
                <a:latin typeface="Comic Sans MS" panose="030F0702030302020204" pitchFamily="66" charset="0"/>
              </a:rPr>
              <a:t>system</a:t>
            </a:r>
          </a:p>
        </p:txBody>
      </p:sp>
    </p:spTree>
    <p:extLst>
      <p:ext uri="{BB962C8B-B14F-4D97-AF65-F5344CB8AC3E}">
        <p14:creationId xmlns:p14="http://schemas.microsoft.com/office/powerpoint/2010/main" val="191257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omic Sans MS" panose="030F0702030302020204" pitchFamily="66" charset="0"/>
              </a:rPr>
              <a:t>Measure of Transferability</a:t>
            </a:r>
            <a:endParaRPr lang="en-IN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1828476"/>
            <a:ext cx="9431215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 smtClean="0">
                <a:latin typeface="Comic Sans MS" panose="030F0702030302020204" pitchFamily="66" charset="0"/>
              </a:rPr>
              <a:t>Non targeted Transferability</a:t>
            </a:r>
          </a:p>
          <a:p>
            <a:pPr algn="just"/>
            <a:endParaRPr lang="en-US" b="1" dirty="0" smtClean="0">
              <a:latin typeface="Comic Sans MS" panose="030F0702030302020204" pitchFamily="66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Comic Sans MS" panose="030F0702030302020204" pitchFamily="66" charset="0"/>
              </a:rPr>
              <a:t>P</a:t>
            </a:r>
            <a:r>
              <a:rPr lang="en-US" dirty="0" smtClean="0">
                <a:latin typeface="Comic Sans MS" panose="030F0702030302020204" pitchFamily="66" charset="0"/>
              </a:rPr>
              <a:t>ercentage </a:t>
            </a:r>
            <a:r>
              <a:rPr lang="en-US" dirty="0">
                <a:latin typeface="Comic Sans MS" panose="030F0702030302020204" pitchFamily="66" charset="0"/>
              </a:rPr>
              <a:t>of the </a:t>
            </a:r>
            <a:r>
              <a:rPr lang="en-US" dirty="0" smtClean="0">
                <a:latin typeface="Comic Sans MS" panose="030F0702030302020204" pitchFamily="66" charset="0"/>
              </a:rPr>
              <a:t>adversarial </a:t>
            </a:r>
            <a:r>
              <a:rPr lang="en-US" dirty="0">
                <a:latin typeface="Comic Sans MS" panose="030F0702030302020204" pitchFamily="66" charset="0"/>
              </a:rPr>
              <a:t>examples generated for one model that can be </a:t>
            </a:r>
            <a:r>
              <a:rPr lang="en-US" dirty="0" smtClean="0">
                <a:latin typeface="Comic Sans MS" panose="030F0702030302020204" pitchFamily="66" charset="0"/>
              </a:rPr>
              <a:t>classified correctly </a:t>
            </a:r>
            <a:r>
              <a:rPr lang="en-US" dirty="0">
                <a:latin typeface="Comic Sans MS" panose="030F0702030302020204" pitchFamily="66" charset="0"/>
              </a:rPr>
              <a:t>for the other. We refer to this percentage as accuracy. A lower accuracy means </a:t>
            </a:r>
            <a:r>
              <a:rPr lang="en-US" dirty="0" smtClean="0">
                <a:latin typeface="Comic Sans MS" panose="030F0702030302020204" pitchFamily="66" charset="0"/>
              </a:rPr>
              <a:t>better non-targeted </a:t>
            </a:r>
            <a:r>
              <a:rPr lang="en-US" dirty="0">
                <a:latin typeface="Comic Sans MS" panose="030F0702030302020204" pitchFamily="66" charset="0"/>
              </a:rPr>
              <a:t>transferability</a:t>
            </a:r>
            <a:r>
              <a:rPr lang="en-US" dirty="0" smtClean="0">
                <a:latin typeface="Comic Sans MS" panose="030F0702030302020204" pitchFamily="66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>
              <a:latin typeface="Comic Sans MS" panose="030F0702030302020204" pitchFamily="66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 smtClean="0">
              <a:latin typeface="Comic Sans MS" panose="030F0702030302020204" pitchFamily="66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 smtClean="0">
              <a:latin typeface="Comic Sans MS" panose="030F0702030302020204" pitchFamily="66" charset="0"/>
            </a:endParaRPr>
          </a:p>
          <a:p>
            <a:pPr algn="just"/>
            <a:r>
              <a:rPr lang="en-US" dirty="0" smtClean="0">
                <a:latin typeface="Comic Sans MS" panose="030F0702030302020204" pitchFamily="66" charset="0"/>
              </a:rPr>
              <a:t> 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8200" y="3620559"/>
            <a:ext cx="10515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Comic Sans MS" panose="030F0702030302020204" pitchFamily="66" charset="0"/>
              </a:rPr>
              <a:t>Targeted Transferability</a:t>
            </a:r>
          </a:p>
          <a:p>
            <a:endParaRPr lang="en-US" sz="2000" b="1" dirty="0" smtClean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omic Sans MS" panose="030F0702030302020204" pitchFamily="66" charset="0"/>
              </a:rPr>
              <a:t>P</a:t>
            </a:r>
            <a:r>
              <a:rPr lang="en-US" dirty="0" smtClean="0">
                <a:latin typeface="Comic Sans MS" panose="030F0702030302020204" pitchFamily="66" charset="0"/>
              </a:rPr>
              <a:t>ercentage </a:t>
            </a:r>
            <a:r>
              <a:rPr lang="en-US" dirty="0">
                <a:latin typeface="Comic Sans MS" panose="030F0702030302020204" pitchFamily="66" charset="0"/>
              </a:rPr>
              <a:t>of the adversarial examples generated for one model that are classified as the target label by the other model. We refer to this percentage as matching rate. A higher matching rate means better targeted </a:t>
            </a:r>
            <a:r>
              <a:rPr lang="en-IN" dirty="0">
                <a:latin typeface="Comic Sans MS" panose="030F0702030302020204" pitchFamily="66" charset="0"/>
              </a:rPr>
              <a:t>transferability.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6275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3600" dirty="0">
                <a:latin typeface="Comic Sans MS" panose="030F0702030302020204" pitchFamily="66" charset="0"/>
              </a:rPr>
              <a:t>Non-targeted adversarial examples transfer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664" y="1846856"/>
            <a:ext cx="8780253" cy="43814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38200" y="6199774"/>
            <a:ext cx="6564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latin typeface="Comic Sans MS" panose="030F0702030302020204" pitchFamily="66" charset="0"/>
              </a:rPr>
              <a:t>RMSD(</a:t>
            </a:r>
            <a:r>
              <a:rPr lang="en-IN" dirty="0">
                <a:latin typeface="Comic Sans MS" panose="030F0702030302020204" pitchFamily="66" charset="0"/>
              </a:rPr>
              <a:t>Root mean square deviation</a:t>
            </a:r>
            <a:r>
              <a:rPr lang="en-IN" dirty="0" smtClean="0">
                <a:latin typeface="Comic Sans MS" panose="030F0702030302020204" pitchFamily="66" charset="0"/>
              </a:rPr>
              <a:t>) – Measure of distortion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38199" y="1630273"/>
            <a:ext cx="95652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omic Sans MS" panose="030F0702030302020204" pitchFamily="66" charset="0"/>
              </a:rPr>
              <a:t>Transferability of non-targeted adversarial images generated between pairs of models.</a:t>
            </a:r>
            <a:endParaRPr lang="en-IN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76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omic Sans MS" panose="030F0702030302020204" pitchFamily="66" charset="0"/>
              </a:rPr>
              <a:t>Targeted adversarial example transfer</a:t>
            </a:r>
            <a:endParaRPr lang="en-IN" sz="3600" dirty="0">
              <a:latin typeface="Comic Sans MS" panose="030F0702030302020204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93475" y="1774224"/>
            <a:ext cx="95293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omic Sans MS" panose="030F0702030302020204" pitchFamily="66" charset="0"/>
              </a:rPr>
              <a:t>The matching rate of targeted adversarial images generated using the optimization-based approach.</a:t>
            </a:r>
            <a:endParaRPr lang="en-IN" dirty="0">
              <a:latin typeface="Comic Sans MS" panose="030F0702030302020204" pitchFamily="66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764" y="2864687"/>
            <a:ext cx="8582025" cy="1905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93475" y="5213819"/>
            <a:ext cx="790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latin typeface="Comic Sans MS" panose="030F0702030302020204" pitchFamily="66" charset="0"/>
              </a:rPr>
              <a:t>We </a:t>
            </a:r>
            <a:r>
              <a:rPr lang="en-IN" dirty="0">
                <a:latin typeface="Comic Sans MS" panose="030F0702030302020204" pitchFamily="66" charset="0"/>
              </a:rPr>
              <a:t>observe that </a:t>
            </a:r>
            <a:r>
              <a:rPr lang="en-IN" dirty="0">
                <a:latin typeface="Comic Sans MS" panose="030F0702030302020204" pitchFamily="66" charset="0"/>
              </a:rPr>
              <a:t>the target labels do not </a:t>
            </a:r>
            <a:r>
              <a:rPr lang="en-IN" dirty="0">
                <a:latin typeface="Comic Sans MS" panose="030F0702030302020204" pitchFamily="66" charset="0"/>
              </a:rPr>
              <a:t>transfer among the models</a:t>
            </a:r>
            <a:endParaRPr lang="en-IN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501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dirty="0">
                <a:latin typeface="Comic Sans MS" panose="030F0702030302020204" pitchFamily="66" charset="0"/>
              </a:rPr>
              <a:t>ENSEMBLE-BASED APPROACHES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3095" y="3957111"/>
            <a:ext cx="5353050" cy="8001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38199" y="2963404"/>
            <a:ext cx="100828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Comic Sans MS" panose="030F0702030302020204" pitchFamily="66" charset="0"/>
              </a:rPr>
              <a:t>A </a:t>
            </a:r>
            <a:r>
              <a:rPr lang="en-US" dirty="0" smtClean="0">
                <a:latin typeface="Comic Sans MS" panose="030F0702030302020204" pitchFamily="66" charset="0"/>
              </a:rPr>
              <a:t>hypothesis to </a:t>
            </a:r>
            <a:r>
              <a:rPr lang="en-US" dirty="0">
                <a:latin typeface="Comic Sans MS" panose="030F0702030302020204" pitchFamily="66" charset="0"/>
              </a:rPr>
              <a:t>prove adversarial image remains adversarial for multiple models, then it is more likely to transfer to other models as well</a:t>
            </a:r>
            <a:endParaRPr lang="en-IN" dirty="0"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8851" y="5132055"/>
            <a:ext cx="1266825" cy="3905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4650" y="5583028"/>
            <a:ext cx="371475" cy="2952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355676" y="5040560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- an ensemble model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55676" y="5508971"/>
            <a:ext cx="2592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- An ensemble weights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8200" y="1734653"/>
            <a:ext cx="107475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dirty="0">
                <a:latin typeface="Comic Sans MS" panose="030F0702030302020204" pitchFamily="66" charset="0"/>
              </a:rPr>
              <a:t>Problem</a:t>
            </a:r>
            <a:r>
              <a:rPr lang="en-IN" dirty="0">
                <a:latin typeface="Comic Sans MS" panose="030F0702030302020204" pitchFamily="66" charset="0"/>
              </a:rPr>
              <a:t>: targeted </a:t>
            </a:r>
            <a:r>
              <a:rPr lang="en-IN" dirty="0">
                <a:latin typeface="Comic Sans MS" panose="030F0702030302020204" pitchFamily="66" charset="0"/>
              </a:rPr>
              <a:t>adversarial </a:t>
            </a:r>
            <a:r>
              <a:rPr lang="en-IN" dirty="0">
                <a:latin typeface="Comic Sans MS" panose="030F0702030302020204" pitchFamily="66" charset="0"/>
              </a:rPr>
              <a:t>examples </a:t>
            </a:r>
            <a:r>
              <a:rPr lang="en-US" dirty="0">
                <a:latin typeface="Comic Sans MS" panose="030F0702030302020204" pitchFamily="66" charset="0"/>
              </a:rPr>
              <a:t>generated </a:t>
            </a:r>
            <a:r>
              <a:rPr lang="en-US" dirty="0">
                <a:latin typeface="Comic Sans MS" panose="030F0702030302020204" pitchFamily="66" charset="0"/>
              </a:rPr>
              <a:t>using existing approaches almost never transfer with their target labels</a:t>
            </a:r>
            <a:r>
              <a:rPr lang="en-US" dirty="0" smtClean="0">
                <a:latin typeface="Comic Sans MS" panose="030F0702030302020204" pitchFamily="66" charset="0"/>
              </a:rPr>
              <a:t>.</a:t>
            </a:r>
          </a:p>
          <a:p>
            <a:endParaRPr lang="en-US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Comic Sans MS" panose="030F0702030302020204" pitchFamily="66" charset="0"/>
              </a:rPr>
              <a:t>Solution</a:t>
            </a:r>
            <a:r>
              <a:rPr lang="en-US" dirty="0">
                <a:latin typeface="Comic Sans MS" panose="030F0702030302020204" pitchFamily="66" charset="0"/>
              </a:rPr>
              <a:t>: </a:t>
            </a:r>
            <a:r>
              <a:rPr lang="en-US" dirty="0" smtClean="0">
                <a:latin typeface="Comic Sans MS" panose="030F0702030302020204" pitchFamily="66" charset="0"/>
              </a:rPr>
              <a:t>ensemble-based </a:t>
            </a:r>
            <a:r>
              <a:rPr lang="en-US" dirty="0">
                <a:latin typeface="Comic Sans MS" panose="030F0702030302020204" pitchFamily="66" charset="0"/>
              </a:rPr>
              <a:t>approaches to generating </a:t>
            </a:r>
            <a:r>
              <a:rPr lang="en-US" dirty="0">
                <a:latin typeface="Comic Sans MS" panose="030F0702030302020204" pitchFamily="66" charset="0"/>
              </a:rPr>
              <a:t>transferable </a:t>
            </a:r>
            <a:r>
              <a:rPr lang="en-IN" dirty="0">
                <a:latin typeface="Comic Sans MS" panose="030F0702030302020204" pitchFamily="66" charset="0"/>
              </a:rPr>
              <a:t>adversarial </a:t>
            </a:r>
            <a:r>
              <a:rPr lang="en-IN" dirty="0">
                <a:latin typeface="Comic Sans MS" panose="030F0702030302020204" pitchFamily="66" charset="0"/>
              </a:rPr>
              <a:t>examples</a:t>
            </a:r>
          </a:p>
        </p:txBody>
      </p:sp>
    </p:spTree>
    <p:extLst>
      <p:ext uri="{BB962C8B-B14F-4D97-AF65-F5344CB8AC3E}">
        <p14:creationId xmlns:p14="http://schemas.microsoft.com/office/powerpoint/2010/main" val="364550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Comic Sans MS" panose="030F0702030302020204" pitchFamily="66" charset="0"/>
              </a:rPr>
              <a:t>Results of ensemble based approach</a:t>
            </a:r>
            <a:endParaRPr lang="en-IN" sz="3600" dirty="0"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4438" y="2850018"/>
            <a:ext cx="8296275" cy="1790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8732" y="5109643"/>
            <a:ext cx="121254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 smtClean="0">
                <a:latin typeface="Comic Sans MS" panose="030F0702030302020204" pitchFamily="66" charset="0"/>
              </a:rPr>
              <a:t>Cell</a:t>
            </a:r>
            <a:r>
              <a:rPr lang="en-US" dirty="0" smtClean="0">
                <a:latin typeface="Comic Sans MS" panose="030F0702030302020204" pitchFamily="66" charset="0"/>
              </a:rPr>
              <a:t>(</a:t>
            </a:r>
            <a:r>
              <a:rPr lang="en-US" dirty="0" err="1" smtClean="0">
                <a:latin typeface="Comic Sans MS" panose="030F0702030302020204" pitchFamily="66" charset="0"/>
              </a:rPr>
              <a:t>i</a:t>
            </a:r>
            <a:r>
              <a:rPr lang="en-US" dirty="0">
                <a:latin typeface="Comic Sans MS" panose="030F0702030302020204" pitchFamily="66" charset="0"/>
              </a:rPr>
              <a:t>; j) indicates that </a:t>
            </a:r>
            <a:r>
              <a:rPr lang="en-US" dirty="0" smtClean="0">
                <a:latin typeface="Comic Sans MS" panose="030F0702030302020204" pitchFamily="66" charset="0"/>
              </a:rPr>
              <a:t>matching rate </a:t>
            </a:r>
            <a:r>
              <a:rPr lang="en-US" dirty="0">
                <a:latin typeface="Comic Sans MS" panose="030F0702030302020204" pitchFamily="66" charset="0"/>
              </a:rPr>
              <a:t>of the targeted adversarial images generated for the ensemble </a:t>
            </a:r>
            <a:r>
              <a:rPr lang="en-US" dirty="0" smtClean="0">
                <a:latin typeface="Comic Sans MS" panose="030F0702030302020204" pitchFamily="66" charset="0"/>
              </a:rPr>
              <a:t>of</a:t>
            </a:r>
          </a:p>
          <a:p>
            <a:r>
              <a:rPr lang="en-US" dirty="0" smtClean="0">
                <a:latin typeface="Comic Sans MS" panose="030F0702030302020204" pitchFamily="66" charset="0"/>
              </a:rPr>
              <a:t>    four models except model </a:t>
            </a:r>
            <a:r>
              <a:rPr lang="en-US" dirty="0" err="1" smtClean="0">
                <a:latin typeface="Comic Sans MS" panose="030F0702030302020204" pitchFamily="66" charset="0"/>
              </a:rPr>
              <a:t>i</a:t>
            </a:r>
            <a:r>
              <a:rPr lang="en-US" dirty="0" smtClean="0">
                <a:latin typeface="Comic Sans MS" panose="030F0702030302020204" pitchFamily="66" charset="0"/>
              </a:rPr>
              <a:t> (row) is predicted as the target label by model j (column).</a:t>
            </a:r>
          </a:p>
          <a:p>
            <a:endParaRPr lang="en-US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Comic Sans MS" panose="030F0702030302020204" pitchFamily="66" charset="0"/>
              </a:rPr>
              <a:t>the </a:t>
            </a:r>
            <a:r>
              <a:rPr lang="en-US" dirty="0">
                <a:latin typeface="Comic Sans MS" panose="030F0702030302020204" pitchFamily="66" charset="0"/>
              </a:rPr>
              <a:t>minus sign </a:t>
            </a:r>
            <a:r>
              <a:rPr lang="en-US" dirty="0" smtClean="0">
                <a:latin typeface="Comic Sans MS" panose="030F0702030302020204" pitchFamily="66" charset="0"/>
              </a:rPr>
              <a:t>“-” </a:t>
            </a:r>
            <a:r>
              <a:rPr lang="en-US" dirty="0">
                <a:latin typeface="Comic Sans MS" panose="030F0702030302020204" pitchFamily="66" charset="0"/>
              </a:rPr>
              <a:t>indicates that the model of the row is not used when generating the attacks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8732" y="2011761"/>
            <a:ext cx="11782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omic Sans MS" panose="030F0702030302020204" pitchFamily="66" charset="0"/>
              </a:rPr>
              <a:t>The matching rate of targeted adversarial images generated using the </a:t>
            </a:r>
            <a:r>
              <a:rPr lang="en-US" dirty="0" smtClean="0">
                <a:latin typeface="Comic Sans MS" panose="030F0702030302020204" pitchFamily="66" charset="0"/>
              </a:rPr>
              <a:t>ensemble-based </a:t>
            </a:r>
            <a:r>
              <a:rPr lang="en-IN" dirty="0" smtClean="0">
                <a:latin typeface="Comic Sans MS" panose="030F0702030302020204" pitchFamily="66" charset="0"/>
              </a:rPr>
              <a:t>approach</a:t>
            </a:r>
            <a:r>
              <a:rPr lang="en-IN" dirty="0">
                <a:latin typeface="Comic Sans MS" panose="030F0702030302020204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292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omic Sans MS" panose="030F0702030302020204" pitchFamily="66" charset="0"/>
              </a:rPr>
              <a:t>Black-box attacks</a:t>
            </a:r>
            <a:endParaRPr lang="en-IN" sz="3600" dirty="0"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1622429"/>
            <a:ext cx="98930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Comic Sans MS" panose="030F0702030302020204" pitchFamily="66" charset="0"/>
              </a:rPr>
              <a:t>In </a:t>
            </a:r>
            <a:r>
              <a:rPr lang="en-US" dirty="0">
                <a:latin typeface="Comic Sans MS" panose="030F0702030302020204" pitchFamily="66" charset="0"/>
              </a:rPr>
              <a:t>the black-box attack scenario, the attacker has no information about the dataset and types of models </a:t>
            </a:r>
            <a:r>
              <a:rPr lang="en-US" dirty="0" smtClean="0">
                <a:latin typeface="Comic Sans MS" panose="030F0702030302020204" pitchFamily="66" charset="0"/>
              </a:rPr>
              <a:t>used to train the model.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Comic Sans MS" panose="030F0702030302020204" pitchFamily="66" charset="0"/>
              </a:rPr>
              <a:t>the </a:t>
            </a:r>
            <a:r>
              <a:rPr lang="en-US" dirty="0">
                <a:latin typeface="Comic Sans MS" panose="030F0702030302020204" pitchFamily="66" charset="0"/>
              </a:rPr>
              <a:t>only capability of the attacker is to input the chosen data to the target model and observe results labeled by the target model</a:t>
            </a:r>
          </a:p>
          <a:p>
            <a:endParaRPr lang="en-IN" dirty="0"/>
          </a:p>
        </p:txBody>
      </p:sp>
      <p:pic>
        <p:nvPicPr>
          <p:cNvPr id="2052" name="Picture 4" descr="https://miro.medium.com/max/1400/1*Ra5l-SyGwsLfOZNCw-Yg2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973" y="3526745"/>
            <a:ext cx="6468402" cy="256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485181" y="6492875"/>
            <a:ext cx="8153400" cy="365125"/>
          </a:xfrm>
        </p:spPr>
        <p:txBody>
          <a:bodyPr/>
          <a:lstStyle/>
          <a:p>
            <a:r>
              <a:rPr lang="en-IN" sz="1050" dirty="0" smtClean="0"/>
              <a:t>Image source: https://towardsdatascience.com/hacking-neural-networks-2b9f461ffe0b</a:t>
            </a:r>
            <a:endParaRPr lang="en-IN" sz="1050" dirty="0"/>
          </a:p>
        </p:txBody>
      </p:sp>
    </p:spTree>
    <p:extLst>
      <p:ext uri="{BB962C8B-B14F-4D97-AF65-F5344CB8AC3E}">
        <p14:creationId xmlns:p14="http://schemas.microsoft.com/office/powerpoint/2010/main" val="20210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dirty="0">
                <a:latin typeface="Comic Sans MS" panose="030F0702030302020204" pitchFamily="66" charset="0"/>
              </a:rPr>
              <a:t>REAL WORLD EXAMPLE: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6172" y="1446171"/>
            <a:ext cx="7018983" cy="5316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75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dirty="0">
                <a:latin typeface="Comic Sans MS" panose="030F0702030302020204" pitchFamily="66" charset="0"/>
              </a:rPr>
              <a:t>REAL WORLD EXAMPLE:</a:t>
            </a:r>
            <a:endParaRPr lang="en-IN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4292" y="1690688"/>
            <a:ext cx="7907459" cy="486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97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omic Sans MS" panose="030F0702030302020204" pitchFamily="66" charset="0"/>
              </a:rPr>
              <a:t>Conclusion</a:t>
            </a:r>
            <a:endParaRPr lang="en-IN" sz="3600" dirty="0"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1371600"/>
            <a:ext cx="10558731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>
              <a:latin typeface="Comic Sans MS" panose="030F0702030302020204" pitchFamily="66" charset="0"/>
            </a:endParaRPr>
          </a:p>
          <a:p>
            <a:r>
              <a:rPr lang="en-US" sz="2800" b="1" dirty="0" smtClean="0">
                <a:latin typeface="Comic Sans MS" panose="030F0702030302020204" pitchFamily="66" charset="0"/>
              </a:rPr>
              <a:t>Observations</a:t>
            </a:r>
            <a:r>
              <a:rPr lang="en-US" sz="3200" dirty="0" smtClean="0">
                <a:latin typeface="Comic Sans MS" panose="030F0702030302020204" pitchFamily="66" charset="0"/>
              </a:rPr>
              <a:t>:</a:t>
            </a:r>
            <a:endParaRPr lang="en-US" dirty="0" smtClean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Comic Sans MS" panose="030F0702030302020204" pitchFamily="66" charset="0"/>
              </a:rPr>
              <a:t>The </a:t>
            </a:r>
            <a:r>
              <a:rPr lang="en-US" dirty="0">
                <a:latin typeface="Comic Sans MS" panose="030F0702030302020204" pitchFamily="66" charset="0"/>
              </a:rPr>
              <a:t>transferability for </a:t>
            </a:r>
            <a:r>
              <a:rPr lang="en-US" dirty="0" smtClean="0">
                <a:latin typeface="Comic Sans MS" panose="030F0702030302020204" pitchFamily="66" charset="0"/>
              </a:rPr>
              <a:t>targeted and non-targeted </a:t>
            </a:r>
            <a:r>
              <a:rPr lang="en-US" dirty="0">
                <a:latin typeface="Comic Sans MS" panose="030F0702030302020204" pitchFamily="66" charset="0"/>
              </a:rPr>
              <a:t>adversarial example </a:t>
            </a:r>
            <a:r>
              <a:rPr lang="en-US" dirty="0" smtClean="0">
                <a:latin typeface="Comic Sans MS" panose="030F0702030302020204" pitchFamily="66" charset="0"/>
              </a:rPr>
              <a:t>is </a:t>
            </a:r>
            <a:r>
              <a:rPr lang="en-US" dirty="0">
                <a:latin typeface="Comic Sans MS" panose="030F0702030302020204" pitchFamily="66" charset="0"/>
              </a:rPr>
              <a:t>prominent even for large models and a </a:t>
            </a:r>
            <a:r>
              <a:rPr lang="en-US" dirty="0" smtClean="0">
                <a:latin typeface="Comic Sans MS" panose="030F0702030302020204" pitchFamily="66" charset="0"/>
              </a:rPr>
              <a:t>large-scale dataset.</a:t>
            </a:r>
            <a:endParaRPr lang="en-US" dirty="0" smtClean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omic Sans MS" panose="030F0702030302020204" pitchFamily="66" charset="0"/>
              </a:rPr>
              <a:t>I</a:t>
            </a:r>
            <a:r>
              <a:rPr lang="en-US" dirty="0" smtClean="0">
                <a:latin typeface="Comic Sans MS" panose="030F0702030302020204" pitchFamily="66" charset="0"/>
              </a:rPr>
              <a:t>t </a:t>
            </a:r>
            <a:r>
              <a:rPr lang="en-US" dirty="0">
                <a:latin typeface="Comic Sans MS" panose="030F0702030302020204" pitchFamily="66" charset="0"/>
              </a:rPr>
              <a:t>is hard to use existing approaches to generate targeted adversarial examples whose target labels </a:t>
            </a:r>
            <a:r>
              <a:rPr lang="en-IN" dirty="0">
                <a:latin typeface="Comic Sans MS" panose="030F0702030302020204" pitchFamily="66" charset="0"/>
              </a:rPr>
              <a:t>can transfer</a:t>
            </a:r>
            <a:r>
              <a:rPr lang="en-IN" dirty="0" smtClean="0">
                <a:latin typeface="Comic Sans MS" panose="030F0702030302020204" pitchFamily="66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omic Sans MS" panose="030F0702030302020204" pitchFamily="66" charset="0"/>
              </a:rPr>
              <a:t>N</a:t>
            </a:r>
            <a:r>
              <a:rPr lang="en-US" dirty="0" smtClean="0">
                <a:latin typeface="Comic Sans MS" panose="030F0702030302020204" pitchFamily="66" charset="0"/>
              </a:rPr>
              <a:t>ovel </a:t>
            </a:r>
            <a:r>
              <a:rPr lang="en-US" dirty="0">
                <a:latin typeface="Comic Sans MS" panose="030F0702030302020204" pitchFamily="66" charset="0"/>
              </a:rPr>
              <a:t>ensemble-based </a:t>
            </a:r>
            <a:r>
              <a:rPr lang="en-US" dirty="0" smtClean="0">
                <a:latin typeface="Comic Sans MS" panose="030F0702030302020204" pitchFamily="66" charset="0"/>
              </a:rPr>
              <a:t>approaches </a:t>
            </a:r>
            <a:r>
              <a:rPr lang="en-US" dirty="0" smtClean="0">
                <a:latin typeface="Comic Sans MS" panose="030F0702030302020204" pitchFamily="66" charset="0"/>
              </a:rPr>
              <a:t>demonstrate </a:t>
            </a:r>
            <a:r>
              <a:rPr lang="en-US" dirty="0">
                <a:latin typeface="Comic Sans MS" panose="030F0702030302020204" pitchFamily="66" charset="0"/>
              </a:rPr>
              <a:t>that they can generate transferable targeted adversarial examples with a high success rate</a:t>
            </a:r>
            <a:r>
              <a:rPr lang="en-US" dirty="0" smtClean="0">
                <a:latin typeface="Comic Sans MS" panose="030F0702030302020204" pitchFamily="66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omic Sans MS" panose="030F0702030302020204" pitchFamily="66" charset="0"/>
              </a:rPr>
              <a:t>N</a:t>
            </a:r>
            <a:r>
              <a:rPr lang="en-US" dirty="0" smtClean="0">
                <a:latin typeface="Comic Sans MS" panose="030F0702030302020204" pitchFamily="66" charset="0"/>
              </a:rPr>
              <a:t>on-targeted </a:t>
            </a:r>
            <a:r>
              <a:rPr lang="en-US" dirty="0">
                <a:latin typeface="Comic Sans MS" panose="030F0702030302020204" pitchFamily="66" charset="0"/>
              </a:rPr>
              <a:t>and targeted adversarial examples generated using </a:t>
            </a:r>
            <a:r>
              <a:rPr lang="en-US" dirty="0" smtClean="0">
                <a:latin typeface="Comic Sans MS" panose="030F0702030302020204" pitchFamily="66" charset="0"/>
              </a:rPr>
              <a:t>new </a:t>
            </a:r>
            <a:r>
              <a:rPr lang="en-US" dirty="0">
                <a:latin typeface="Comic Sans MS" panose="030F0702030302020204" pitchFamily="66" charset="0"/>
              </a:rPr>
              <a:t>approaches can successfully attack Clarifai.com, which is a black-box image </a:t>
            </a:r>
            <a:r>
              <a:rPr lang="en-IN" dirty="0">
                <a:latin typeface="Comic Sans MS" panose="030F0702030302020204" pitchFamily="66" charset="0"/>
              </a:rPr>
              <a:t>classification system.</a:t>
            </a:r>
            <a:endParaRPr lang="en-US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IN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7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Comic Sans MS" panose="030F0702030302020204" pitchFamily="66" charset="0"/>
              </a:rPr>
              <a:t>Conclusion</a:t>
            </a:r>
            <a:endParaRPr lang="en-IN" sz="3600" dirty="0"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1518249"/>
            <a:ext cx="10855016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Comic Sans MS" panose="030F0702030302020204" pitchFamily="66" charset="0"/>
              </a:rPr>
              <a:t>Findings:</a:t>
            </a:r>
          </a:p>
          <a:p>
            <a:endParaRPr lang="en-US" sz="2800" b="1" dirty="0" smtClean="0">
              <a:latin typeface="Comic Sans MS" panose="030F0702030302020204" pitchFamily="66" charset="0"/>
            </a:endParaRPr>
          </a:p>
          <a:p>
            <a:pPr algn="just"/>
            <a:r>
              <a:rPr lang="en-US" dirty="0">
                <a:latin typeface="Comic Sans MS" panose="030F0702030302020204" pitchFamily="66" charset="0"/>
              </a:rPr>
              <a:t>The security community is gradually developing tools to build more robust ML models. </a:t>
            </a:r>
            <a:r>
              <a:rPr lang="en-US" dirty="0" smtClean="0">
                <a:latin typeface="Comic Sans MS" panose="030F0702030302020204" pitchFamily="66" charset="0"/>
              </a:rPr>
              <a:t>More research has to be done. </a:t>
            </a:r>
            <a:r>
              <a:rPr lang="en-US" dirty="0">
                <a:latin typeface="Comic Sans MS" panose="030F0702030302020204" pitchFamily="66" charset="0"/>
              </a:rPr>
              <a:t>I</a:t>
            </a:r>
            <a:r>
              <a:rPr lang="en-US" dirty="0" smtClean="0">
                <a:latin typeface="Comic Sans MS" panose="030F0702030302020204" pitchFamily="66" charset="0"/>
              </a:rPr>
              <a:t>t is a very </a:t>
            </a:r>
            <a:r>
              <a:rPr lang="en-US" dirty="0">
                <a:latin typeface="Comic Sans MS" panose="030F0702030302020204" pitchFamily="66" charset="0"/>
              </a:rPr>
              <a:t>important factor in protecting your ML-powered applications against adversarial attacks.</a:t>
            </a:r>
            <a:endParaRPr lang="en-US" sz="2800" b="1" dirty="0" smtClean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latin typeface="Comic Sans MS" panose="030F0702030302020204" pitchFamily="66" charset="0"/>
            </a:endParaRPr>
          </a:p>
          <a:p>
            <a:r>
              <a:rPr lang="en-US" b="1" dirty="0">
                <a:latin typeface="Comic Sans MS" panose="030F0702030302020204" pitchFamily="66" charset="0"/>
              </a:rPr>
              <a:t> </a:t>
            </a:r>
            <a:r>
              <a:rPr lang="en-US" b="1" dirty="0" smtClean="0">
                <a:latin typeface="Comic Sans MS" panose="030F0702030302020204" pitchFamily="66" charset="0"/>
              </a:rPr>
              <a:t>  </a:t>
            </a:r>
            <a:r>
              <a:rPr lang="en-US" b="1" dirty="0" smtClean="0">
                <a:latin typeface="Comic Sans MS" panose="030F0702030302020204" pitchFamily="66" charset="0"/>
              </a:rPr>
              <a:t>Methods: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 smtClean="0"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 smtClean="0">
                <a:latin typeface="Comic Sans MS" panose="030F0702030302020204" pitchFamily="66" charset="0"/>
              </a:rPr>
              <a:t>Adversarial </a:t>
            </a:r>
            <a:r>
              <a:rPr lang="en-US" b="1" dirty="0">
                <a:latin typeface="Comic Sans MS" panose="030F0702030302020204" pitchFamily="66" charset="0"/>
              </a:rPr>
              <a:t>training with perturbation or noise: </a:t>
            </a:r>
            <a:r>
              <a:rPr lang="en-US" dirty="0">
                <a:latin typeface="Comic Sans MS" panose="030F0702030302020204" pitchFamily="66" charset="0"/>
              </a:rPr>
              <a:t>It reduces classification errors  </a:t>
            </a:r>
            <a:endParaRPr lang="en-US" dirty="0" smtClean="0">
              <a:latin typeface="Comic Sans MS" panose="030F0702030302020204" pitchFamily="66" charset="0"/>
            </a:endParaRPr>
          </a:p>
          <a:p>
            <a:endParaRPr lang="en-US" dirty="0">
              <a:latin typeface="Comic Sans MS" panose="030F0702030302020204" pitchFamily="66" charset="0"/>
            </a:endParaRPr>
          </a:p>
          <a:p>
            <a:endParaRPr lang="en-US" dirty="0"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>
                <a:latin typeface="Comic Sans MS" panose="030F0702030302020204" pitchFamily="66" charset="0"/>
              </a:rPr>
              <a:t>Ensemble adversarial learning:</a:t>
            </a:r>
            <a:r>
              <a:rPr lang="en-US" dirty="0">
                <a:latin typeface="Comic Sans MS" panose="030F0702030302020204" pitchFamily="66" charset="0"/>
              </a:rPr>
              <a:t> Multiple classifiers are trained together and combined to improve </a:t>
            </a:r>
            <a:r>
              <a:rPr lang="en-US" dirty="0" smtClean="0">
                <a:latin typeface="Comic Sans MS" panose="030F0702030302020204" pitchFamily="66" charset="0"/>
              </a:rPr>
              <a:t>robustness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Comic Sans MS" panose="030F0702030302020204" pitchFamily="66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79109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omic Sans MS" panose="030F0702030302020204" pitchFamily="66" charset="0"/>
              </a:rPr>
              <a:t>References</a:t>
            </a:r>
            <a:endParaRPr lang="en-IN" sz="3600" dirty="0"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52423" y="1915064"/>
            <a:ext cx="920438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hlinkClick r:id="rId2"/>
              </a:rPr>
              <a:t>Liu, Yanpei &amp; Chen, Xinyun &amp; Liu, Chang &amp; Song, Dawn. (2016). Delving into Transferable Adversarial Examples and Black-box Attacks</a:t>
            </a:r>
            <a:r>
              <a:rPr lang="en-IN" dirty="0" smtClean="0">
                <a:hlinkClick r:id="rId2"/>
              </a:rPr>
              <a:t>.</a:t>
            </a:r>
            <a:endParaRPr lang="en-IN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3"/>
              </a:rPr>
              <a:t>P. Panda, I. Chakraborty and K. Roy, "Discretization Based Solutions for Secure Machine Learning Against Adversarial Attacks," in IEEE Access, vol. 7, pp. 70157-70168, 2019, doi: 10.1109/ACCESS.2019.2919463</a:t>
            </a:r>
            <a:r>
              <a:rPr lang="en-US" dirty="0" smtClean="0">
                <a:hlinkClick r:id="rId3"/>
              </a:rPr>
              <a:t>.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4"/>
              </a:rPr>
              <a:t>Goodfellow, Ian &amp; Shlens, Jonathon &amp; Szegedy, Christian. (2014). Explaining and Harnessing Adversarial Examples. arXiv 1412.6572. 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 smtClean="0">
                <a:hlinkClick r:id="rId5"/>
              </a:rPr>
              <a:t>https</a:t>
            </a:r>
            <a:r>
              <a:rPr lang="en-IN" dirty="0">
                <a:hlinkClick r:id="rId5"/>
              </a:rPr>
              <a:t>://</a:t>
            </a:r>
            <a:r>
              <a:rPr lang="en-IN" dirty="0" smtClean="0">
                <a:hlinkClick r:id="rId5"/>
              </a:rPr>
              <a:t>towardsdatascience.com/hacking-neural-networks-2b9f461ffe0b</a:t>
            </a:r>
            <a:endParaRPr lang="en-IN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hlinkClick r:id="rId6"/>
              </a:rPr>
              <a:t>https://towardsdatascience.com/a-comprehensive-guide-to-convolutional-neural-networks-the-eli5-way-3bd2b1164a53</a:t>
            </a:r>
            <a:endParaRPr lang="en-IN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15575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282162" y="302215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Comic Sans MS" panose="030F0702030302020204" pitchFamily="66" charset="0"/>
              </a:rPr>
              <a:t>Thank you</a:t>
            </a:r>
            <a:br>
              <a:rPr lang="en-US" dirty="0" smtClean="0">
                <a:latin typeface="Comic Sans MS" panose="030F0702030302020204" pitchFamily="66" charset="0"/>
              </a:rPr>
            </a:br>
            <a:r>
              <a:rPr lang="en-US" dirty="0" smtClean="0">
                <a:latin typeface="Comic Sans MS" panose="030F0702030302020204" pitchFamily="66" charset="0"/>
              </a:rPr>
              <a:t/>
            </a:r>
            <a:br>
              <a:rPr lang="en-US" dirty="0" smtClean="0">
                <a:latin typeface="Comic Sans MS" panose="030F0702030302020204" pitchFamily="66" charset="0"/>
              </a:rPr>
            </a:br>
            <a:r>
              <a:rPr lang="en-US" dirty="0" smtClean="0">
                <a:latin typeface="Comic Sans MS" panose="030F0702030302020204" pitchFamily="66" charset="0"/>
              </a:rPr>
              <a:t>&amp;</a:t>
            </a:r>
            <a:br>
              <a:rPr lang="en-US" dirty="0" smtClean="0">
                <a:latin typeface="Comic Sans MS" panose="030F0702030302020204" pitchFamily="66" charset="0"/>
              </a:rPr>
            </a:br>
            <a:r>
              <a:rPr lang="en-US" dirty="0" smtClean="0">
                <a:latin typeface="Comic Sans MS" panose="030F0702030302020204" pitchFamily="66" charset="0"/>
              </a:rPr>
              <a:t/>
            </a:r>
            <a:br>
              <a:rPr lang="en-US" dirty="0" smtClean="0">
                <a:latin typeface="Comic Sans MS" panose="030F0702030302020204" pitchFamily="66" charset="0"/>
              </a:rPr>
            </a:br>
            <a:r>
              <a:rPr lang="en-US" dirty="0" smtClean="0">
                <a:latin typeface="Comic Sans MS" panose="030F0702030302020204" pitchFamily="66" charset="0"/>
              </a:rPr>
              <a:t>Any Questions…?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AutoShape 2" descr="Cartoon Senhora Com Ponto De Interrogação Livre De - Any Questions - Free  Transparent PNG Download - PNGkey"/>
          <p:cNvSpPr>
            <a:spLocks noChangeAspect="1" noChangeArrowheads="1"/>
          </p:cNvSpPr>
          <p:nvPr/>
        </p:nvSpPr>
        <p:spPr bwMode="auto">
          <a:xfrm>
            <a:off x="2596850" y="2823024"/>
            <a:ext cx="4425051" cy="4425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4" name="AutoShape 4" descr="data:image/png;base64,iVBORw0KGgoAAAANSUhEUgAAARAAAAC5CAMAAADXsJC1AAABaFBMVEX29vb1/f8AAAD96tz+3sn////Y+//94774///7///29vX+l5j2///6+vri///8/Pz/6tb/4s3c////8uXc+/3/7d87NjPl///u/v794M3+59j/oKD/6cP/8Mvu7u7p/f65ubnPz89ubm6qqqpGRkZcXFzg4ODFyMj/2cCRkZEiIiJ1bGTo6OiJfXTr08KhpKWXioB4enssLCz89e5RUlI8NzN5eXm9wL88PT2zyMlIQTt4hYXK4uMoKCdSW1vA19hlZWaXZGQbDw6Ek5SSoqLz6tfb0MDQxrOlmIR2b15VTUO6s6jq49r/8dXm2LpnYFKypY+QhnLEtZ+snI/UwbMyKRiIfWnizLR+cmokHhkVFRTIvbOyqqLDuK+Ph3/hqaH/y79SNDXuo6P+5uZwRkZ+X16xfn41ISCnc3UZAAC5enrYkI/fxMTPtqW7lozFg4NnRUXklJTHjo3Fp6coCwxHJCX9s6r92diRoeOoAAATsUlEQVR4nO1dC1vbxraVhsjRqJIf2I5tMH5gW8ZgMBgHHB4JSSgnJeQJtyFOmpNXm57m5LY559zm79+9ZyRbtjWC3NtgCXt9bb9C3H6axd5rr71nNEjSBBNMMMEEE0wwwQQTTDDO0Eb9AH6BgwjDgC8nxDBo6/H49wcH369HkJVxB7Dxt3s/bBFCOofL94+AlFE/0WgRf/DwEXFg61VxXBlhehHPPrGY2P3x8b0nPzx6Th7Hx1dJtPjT54yNw3vPsnPZbHZuLvswe/XB+qgfbETQHjzlwfF0Lnu1i2z23lgyokla9Bnj40nWQcfV7LNd8vjBWEpr/CHScf3h3NU+4DcfvSyO+ukuGKCb6w92UT36wgMwZxWdWmTUz3jBWH9wiKEwQAekzC4nZHHUD3jB0B78AKv+cW6Ij8e2Iykoo37GiwP0LExAnth89OIke73r0QpjkzQaBsiPkC+cD3AgTx/afDx1uNZxkpF4FnoXxsLcw8ePSCd7NXblCn516PTxo37Ki4M2d4+Qp1mkA6WEHAMdiNjfnHyQ8Wlr4nPPuYDwGrtq8XFlpq/RI2vjoqvaA6glEB/ZLUZHxubjygr2uw5G5nOjftSLgQYeBBSVeTAHHZAyK8uZJWeMbIyHrq7PEfI4O4fy8TJ6pQ+xzLVxJASK60NmwT5ZfGR6jFx3EjImlTf+A7k+l+0QcgLpkpmZmULMcFJix05CyuNRZ+J3yL25JxAfMaBjqouZrrD2UBgHRowDyBiw7sdRJx0IDJLYiZOQ0jjkDBIy97B5Gr0yNQAWI7GX40aIdkR2565CuZ0ZJISFyJXo1pgRIsXJ4RyWliE+rBBZHTtC/uvHB2jUhwnhIeJQkeo4iKr0/VzWPUDsEGl2CamPBSHxh89g2W58cEKiyzYfu6N+1AtBpIb9vmuATE2xCPlkE7InlBBNujynKJQ2WXFXEFtEuuZsPKx7juxGBRljEdLt8LyM6mWJD8kokKWoKGO4iMzYMwCveYisyxf2zN8UkXmUEEHGWGXG6vDmxRmjUVnXdfkyhEmkQ06EGcNV1XYiYheiyVQyqSyr9CIf/ZvAqBMyI8yYPlX12L2TlXlCGlSVNikNuFUximQrKsyYPkLENcZQSgSH0LRC2gWqBJoS0NRTL0L4BK2DhAi3IWTVRIVRdDqPgdQwI4oRWDUBW7Yq1lRrSpTBk0VlUYDIulImpKLIsk5bLJaaa4W6EdBDJZENLDLCAOGExNCIHAsOElEZE6ZMdRlEVW7YjU+5VpWC6OOUFvkUE2sqJ4SNRFaS7v8HWc9BTEiqzEBptWIb28VSAE+6RppQdc8kBJzZYTTjpgtgQJQ90BcWIAidKvXaokVJuxg4hY3Aj95DU62UwRnRacY1Z2RaRUGVHdAVebNl94Nm0CghJDNMSDJu/Yu1Q3NCoM48N4eXphk6hT/K6XI/qFIsW5Rs54Lk1tCXDVfd+ItKPyGxzAosuxEZauE0WVkDh6IMEgKZQ0u2ljSM4KirYZLm0Lg9eUDIctxJCJ8SVYbXpVGwIB11kA4eJbk1i5FmITA1GIzq9W6ExJMWIfdhEQ4JYTFy33U+JEOVIgXqSghoiWnnTasYEEsPRvWaFSHJo6UX8W6EkKNkj5AYRMgjN++uoUctK+58oC+hhY5FyXw9EHkDnsomZAqe+sCKkRapOCPkZCWG7czguTsNmpgNLLlCQiBvJDtvSM3/Rs2Qqq0uIUfwzC8tQuJHSYeEnJCT6KFbM6OpOc8AsfLGLsG+N2oG9mR9EbJsl1tnkQH5OFh1nQ8ZSo2QTa8AYXmjdPOmXfW1KwFFdRASf9VLmUFb9gp/vrmBtWjQ5sK3vQOE541c6w7uixH/Vhyjio94vVt2Dwb4sI37KVvKpkuAgNUonRUgOsubepeSdinn1zDhhHRTZio5wIcdIewU0cbwGURZgZ7lLD66UiI17A6HbBQVX+or2lRnhAwh0zszszg8cdfoJpSO8xGiM+9aaNuUlAuSHzNHYcOLMwjhM3eXAbOKc6GhLsYL0OF0ZwOk5sO2L7KBT7YiJIRLCFbcmsuhXVrEOepX8MEoMTe6lLQ2Iz7LHF5mPsUE7b81P8SKqwzPQgycg5jubYwHVCXX1VfSLPnMrGHQk1VPQnCr+9BtEoKmrPKVAcKgK0aj3OWkZCC3fqHFAFkkS1GvnW5sc0/cZmXY3he/OkA4qKJtrvGiU5BlpVB2S8mRAGX1ujchj0hnShvey0ZJbf5fAsQKE6oo9dJGyVRD4YJbWzAiRHCKkxHMVHmR2SKHbm93q/Vz11wRVKpQmpq+hfp68Ut3B5PVE4/TMrhJtRp3+Q9pAyT1a2quO9LTO8iHXzJGwpkqOXYnpHuU+emwpmqyco1cc80YTAYEPY++6IkEJG05JfvmthKsMwJV5UXmBIyKS5HB0WHDJWNwE6LCAMaLnhlBqfBN6G4SiYtfuAgRnN94EfKSPJ9xMyG14YzRVUUutLoFlbQb9eHpcx/S4W1CdhPT+RGsXACjIBSRjNX7H04NEyLTRdIeyBhVMdfIAFo5r8TRwzfgMzemQz46fMSGRKsxISHQ+y9HhwlxyRjFbA/SgV7Ui5F8GATkZiqU942CACLgj7Zcc4YRMnNIjl0iBGtM3ZkOOn7HDW1JxIiant6HD9yCAPEPHew8BMimGyG86u6S+8MaQpXKwCxVxAcyItKRcALbpHAoNYp1C8GGIveFhEDVPRmKEE02BjNGTMjAxq8zYUBRyc50KO2jhJHYgQgovE4m4vGpo6RlQ06QkKH/RgU/V+9LBVoQErLonjN6Ai3ZdjiU0FXqpxNH3L1bIZKMx+NHL1vkWtyquk8hn4YIkaHoDuw+0KqQEPcZgZpHC0ISoVAe9KdgjmLpAkAbT1Y5IckXyxV+bPkoab8s08kMtTJ4hqo/Y3RlU0yIm4GzSu5dDBAcrJR9ZN7xSCWEASPkp+dWmFsREl0iW7GhVgZHIX2zQ13pk5Bms+n8suUiInp+Gqp0BwOE7uGHRrFyAdjwfTlppwwb8b2yCdkiy7GBCNEMWsIzh871lZ3rL0Ij42SkI4kCZH86FFL4TNHl8MnIgFaErNhb/1OnraWDuOXcM8/JcWyglYHGrj2gC2pv9e2qoup673AIwR2MYULSKYyLnVAozT/pq/tamKwuxXtFhp+LsKru31+/G/g8LQ5mgdLtYOYpFwx1sUeI21wthR5kLxyaZtuppOojCQFEMOL7t+2SzKnGfiLkze23/YwYIDoDG7rUnhvXbKJo79KAay6aqk9bXUye5VbRX3zwMdGj3kZ3Mnl0dBSHnImxt8ve9zMCkro70NjruYqlHjYfjirccMkYVnMXwaTOMz58dwqNCdt9m5H4C7ysa3klxg6oQt3pixFDWRsupKpSbTSKSjc3lN6G1ICD4wQyU3Z3OrzP88VHtozDQC9CTnjSxO9bKznBYzJvfiZ9jLBDQ9pwe0KpY0RG6z0+9twklbV1O2ycCh8Y5dIFiDAfwY/JJK3L3MgK7sn88qGXNewHKeua55AD+cj1xkRlw6W3S4TL2PcnmPIOHrPwBwwUtyZqafKFtZTDaHSZfPgX/+IPHiOaRNX11Z+8tx8Us9Plw7X755PlG6mbXGJGvXZX8F3NQyTkCAoDfrEUzVwjv763VvaPX96xnySNrxJS8hoNKg4P4j4fyrOMSbCEaftOUC1ETIzfpWQSouRoHTXxNAqt7tvbv338+Btj5c0/I4akRVfJoetRXTtdqGOOuFh3bWOmw2Dbt/PbTFF9mTAIo45xcXgCrizJTqoeQ8b8Njv7HWD2d66P1fXYPfIpduowHIPhUXQMEluufMj5EGbMToJ9xJ8Jw2BwKXx0kAROXp6exDL//ZHR0WOEdD4drywsQJS4n9Z1HMIkmFiu4qsnpu/iXgxaM99sYbrC0HiftXX6MpOJxa4s2HQgI2+syrOwsHC8vPq8eeBCSO+4IaBSF2zLpEM4W97Pl/1ach2I1F/x1XyKxTKvHXx8N/sH/4PjhYVX87gUNz56Bz/wvlFBbYYAwdhg1sxXPa4LNM2IHB2vLkO6vP5z9vf3n3t8/EY+WCGyThVFKuaGFqoqjnRZywkrczqEjS6X1HmfBwjCiMSTyZkMiOlnQixGZj/eJuBIbv8DRZAds9RdrGrPre+ZHmU5xST1VhizKzD3kWjrb99/nr1DbvMa8ytb5ofP76o1WZfd16rs2XSUi6JsQSrTiTBIaptJapCum/wXkPGGfJhl8WGttLFZE25f99xYQfE6NaLnQ2jY9/PoUnO+a+qEWP+FvJmFPPl1dvbzzzw+bv9bE59bVk07PHLeW/5OSfXNOapzYB1amM8gInc+sury/vfPs7PQ0jdFP3x7hlrzyBaGfAg7mPk8pE2H+mlseAaMfxNwqRAiP4P/+PA7Zs56Cd98EAiIVXCLZxx/gADhkprCPqEcoFvAjH9CgzsLsko+znL3/qUufjVGp5yP3JlnzsCUQWy0uEv1uU/tg/buP5AzWF7+4PbsNR41Ep3CVIt8eWfyAQGS6HQbf/QhkaC8sWmAlP7ODPuvyMhbTAq32RcDt2Rus9OhAEFJLad27JKUm/e6t8ZPQBGB4Ph8B3n5bnYdq4jwHDfbhRBt8vcHSLiFAXLX4fE9bzbyD4wv/yF3IDagy73z+bt3WEVKwhWjKXPbbBiAmgrhFLXMzoX0sBkMIXn3M48NqDT/84W/vi1cKe4Ou8zWB5EOhfBIyI3UvpOPoFyOZoATeTPL2rqKUvU+5w98CfXFho4JE4LYaIcTHScfAXFnmvEa6sxHdO6fTiACmsKDUUjI9nleA8iHQjhL7Q+QUkD4AHx5z2T17cLCQjzn/WKMUrt2liODhMEA6UCAhB0nA4LzW1o06R32dB//xAnZkiJ7BgCtiV7/dyAVYqbsRvhGEPlA/AkhsnQFCFkmJ94KQV3PCPVBB0VF1w4B0g5iviC+YIg8A0KebW2te7ew3gHEPpKwSowjQALGhyS9hRA5XcGTZgsz7vPzoX8RAhUVAqTJNjE5fLpl54Evf8fnXjxcPv604LK9bYMqEj0jZVjChMGt7PcCJHh88FcewJM3CkVNtGJVkTb3SGvzDEogYdCkNhN2WxcY/+GAoau0RWp1hQrfBVLV4hp3WYtVL93NY4DcxAC5ZfERkJbOCUOXTS2X8zIYes4+OYEtiZgRTBhsc3e7AVIe9eq+Gpqs4t2XnnKpO88Jeb2zGsYAaWOJsQJk6OoN34PzsejdsQ0c+Be2M3krQG6G+ZEy32/YDUOTddx3Mr2VUnKwgbEiuBgBLUgosds9QkVINXACYmB8EE+dHDjvXzDbpOrOH0uYfTzXnuBdTIBmyzZkPLt+1kjQuZdLWkpJcLcKU9QdVNTwWlANCHulzu1Adn+EOMcaJFd31xCWMHxweCOYhl2T5LzeJItnvnSrLPYRQl0nBHrKSpg9a7IcOD4QOnRh++n0GYz0HQeBfHH9uJ0wZIdbEF8d8j8vMGHwVadEypMTazeGQ3BRBE8Y9Kj5/WDWFwSqZYMtJRQCToRehDrekhG4MkwYnBs22dywbQaSD4r3+VFVT3NKEnlRnOh02+ZDUJEwYfhmLgrqnhQ0P8ag4Q2XplJXFNWiRMyJstkul8vtmsDBdROmiZal5fObEEWg0OSq4EOatSJVbEqAE1dKKIPgDIRqe3ay2MFDzcHkA9Bt2zprm5IatilJDwXAGWWIJUx3ly5w/YsTMjXtI2M1SU1ZlLgHiRAsYex2Lpj11gG9d/dFTbYpSYkYcfs+FxB7U+puEP1YP6gilawdg4aqpwRpIwYTEHtAtkaDc75ODFDLohUmDWr5kvx5+ehaVMTN9KjX8ldAQy1RclxMyhpNpzzTZoCPhDUlQ7TzQRZURC++8fVC1sR1TKozSs6VNlxALEHt7PjqxpT/L8Br8FFhVZGZVUukz97pTzkFdSd9iX7rG0scK2/Qn6d7aeORO11HhqZs51IISB80yBvccFhTdN7hWGkjosQpqO3EpeNDwzukKHvZoaWpXB6YSdMFlHDO+Py0nEhfnmzpA2Uj1N0ctRhJpHUBI92WDutt2Ed3tv11YD9jyi9NMW1GhE4eBTXFBwPzl5MPC5RfqwPFRucNX8J1dpTvFZjtS80H3inLhoYFRbad/JBv1flQmReYu6nLzQdeolpHqawp+B6QFST91YbxYRXc/UseHwhDlVus/Kp63how9s3SOB+8o7sR9tGloN8Mhkrx3d4KFpvhmQDnY2eM+GA3MtW4kKiyPYW2mxumtdM7bEPvxnQC7wS9pB6kDzIvNpVcV1utAsyq8TQzZJ1bnI/xgEzZRRIQJLozSHgtTpRZ++KrO2O/NfDXL7d4kNCuuOY5H9yg4g2Yo37KCwXVrUtCSipV0/ZYHvlg3+6EQ5eq4T8HDPvF5U5Dot39LHaWHZHIa+NESM7MQflVih2ySyptgldzc3G1J0L7l9+QOZErmtVcva7mzPJGrV1b3N6t1VXZzOfDtzqdFmmWx4wPo2gakmluAi1mCS3J9kZtsVAt5qjZrtTaa42SWQzGa4V/EQzTlOrVHESJWTTNRqW9vbFGas1Srl4j7RqpbZr18SJEkqpFsw5/w1/4d63Vrs23y9Vcg6xV2rU6fHfcCDHsv/AfhpLbri02ixR/YxXZC8wNKd8QhsLfDqDFeTP4G7h/DQzDUA389TmjfhAfweWXNo0zJmRMMMEEE0wwwQQTTDDBBOfG/wKgwCymbPSZOAAAAABJRU5ErkJgg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16" y="1787119"/>
            <a:ext cx="2613381" cy="3795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92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2057</TotalTime>
  <Words>934</Words>
  <Application>Microsoft Office PowerPoint</Application>
  <PresentationFormat>Widescreen</PresentationFormat>
  <Paragraphs>158</Paragraphs>
  <Slides>22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Calibri</vt:lpstr>
      <vt:lpstr>Calibri Light</vt:lpstr>
      <vt:lpstr>Comic Sans MS</vt:lpstr>
      <vt:lpstr>Wingdings</vt:lpstr>
      <vt:lpstr>Office Theme</vt:lpstr>
      <vt:lpstr>Equation</vt:lpstr>
      <vt:lpstr>Microsoft Equation 3.0</vt:lpstr>
      <vt:lpstr>Sohith Dhavaleswarapu 24839</vt:lpstr>
      <vt:lpstr>Motivation</vt:lpstr>
      <vt:lpstr>Outline</vt:lpstr>
      <vt:lpstr>Introduction</vt:lpstr>
      <vt:lpstr>Neural Networks</vt:lpstr>
      <vt:lpstr>What are adversarial examples…?</vt:lpstr>
      <vt:lpstr>Adversarial Example </vt:lpstr>
      <vt:lpstr>Types of adversarial examples</vt:lpstr>
      <vt:lpstr>Approaches for generating Adversarial examples</vt:lpstr>
      <vt:lpstr>Focus</vt:lpstr>
      <vt:lpstr>Measure of Transferability</vt:lpstr>
      <vt:lpstr>Non-targeted adversarial examples transfer</vt:lpstr>
      <vt:lpstr>Targeted adversarial example transfer</vt:lpstr>
      <vt:lpstr>ENSEMBLE-BASED APPROACHES</vt:lpstr>
      <vt:lpstr>Results of ensemble based approach</vt:lpstr>
      <vt:lpstr>Black-box attacks</vt:lpstr>
      <vt:lpstr>REAL WORLD EXAMPLE:</vt:lpstr>
      <vt:lpstr>REAL WORLD EXAMPLE:</vt:lpstr>
      <vt:lpstr>Conclusion</vt:lpstr>
      <vt:lpstr>Conclusion</vt:lpstr>
      <vt:lpstr>References</vt:lpstr>
      <vt:lpstr>Thank you  &amp;  Any Questions…?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TRANSFERABLE ADVERSARIAL EXAMPLES AND BLACK- BOX  ATTACKS</dc:title>
  <dc:creator>Sohith</dc:creator>
  <cp:lastModifiedBy>Sohith</cp:lastModifiedBy>
  <cp:revision>50</cp:revision>
  <dcterms:created xsi:type="dcterms:W3CDTF">2022-07-04T20:08:01Z</dcterms:created>
  <dcterms:modified xsi:type="dcterms:W3CDTF">2022-07-10T23:28:35Z</dcterms:modified>
</cp:coreProperties>
</file>