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bg>
      <p:bgPr>
        <a:gradFill flip="none" rotWithShape="1">
          <a:gsLst>
            <a:gs pos="0">
              <a:srgbClr val="FBFDFF"/>
            </a:gs>
            <a:gs pos="100000">
              <a:srgbClr val="92908C"/>
            </a:gs>
          </a:gsLst>
          <a:lin ang="10768129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dos and limes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owl with salmon cakes, salad and houmous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Bowl of pappardelle pasta with parsley butter, roasted hazelnuts and shaved parmesan cheese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Bowl of salad with fried rice, boiled eggs and chopsticks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Bowl with salmon cakes, salad and houmous 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Bowl of pappardelle pasta with parsley butter, roasted hazelnuts and shaved parmesan cheese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owl of salad with fried rice, boiled eggs and chopsticks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gradFill flip="none" rotWithShape="1">
          <a:gsLst>
            <a:gs pos="0">
              <a:srgbClr val="FAFCFF"/>
            </a:gs>
            <a:gs pos="100000">
              <a:srgbClr val="FFFCED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Relationship Id="rId3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tif"/><Relationship Id="rId3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3.tif"/><Relationship Id="rId4" Type="http://schemas.openxmlformats.org/officeDocument/2006/relationships/hyperlink" Target="https://miro.medium.com/max/969/1*gVEGuKzXELsr7_0zTueHfQ.png" TargetMode="External"/><Relationship Id="rId5" Type="http://schemas.openxmlformats.org/officeDocument/2006/relationships/hyperlink" Target="https://www.deciso.com/wp-content/uploads/2015/11/Intrusion-detected-hr-900px-405x360.jpg" TargetMode="External"/><Relationship Id="rId6" Type="http://schemas.openxmlformats.org/officeDocument/2006/relationships/hyperlink" Target="https://encrypted-tbn0.gstatic.com/images?q=tbn:ANd9GcTSZk9ykDoGRCb82Nz6hIozr2mw0Eqqfwcv9Q&amp;usqp=CAU" TargetMode="External"/><Relationship Id="rId7" Type="http://schemas.openxmlformats.org/officeDocument/2006/relationships/image" Target="../media/image4.tif"/><Relationship Id="rId8" Type="http://schemas.openxmlformats.org/officeDocument/2006/relationships/image" Target="../media/image5.tif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6.tif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7.tif"/><Relationship Id="rId4" Type="http://schemas.openxmlformats.org/officeDocument/2006/relationships/hyperlink" Target="https://miro.medium.com/max/1200/1*v_RunGMoLxaicBubSmKr1w.png" TargetMode="External"/><Relationship Id="rId5" Type="http://schemas.openxmlformats.org/officeDocument/2006/relationships/hyperlink" Target="https://encrypted-tbn0.gstatic.com/images?q=tbn:ANd9GcSv_0qmlmmAHLSwDj6zmze25sN609-7Yh9q9Q&amp;usqp=CAU" TargetMode="External"/><Relationship Id="rId6" Type="http://schemas.openxmlformats.org/officeDocument/2006/relationships/hyperlink" Target="https://www.researchgate.net/profile/Jun-Luo-25/publication/220895154/figure/fig1/AS:654058415222789@1532951086640/The-model-of-social-networks-with-location-information-In-this-example-there-are-12.png" TargetMode="External"/><Relationship Id="rId7" Type="http://schemas.openxmlformats.org/officeDocument/2006/relationships/image" Target="../media/image8.tif"/><Relationship Id="rId8" Type="http://schemas.openxmlformats.org/officeDocument/2006/relationships/image" Target="../media/image9.tif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tif"/><Relationship Id="rId3" Type="http://schemas.openxmlformats.org/officeDocument/2006/relationships/image" Target="../media/image1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tif"/><Relationship Id="rId3" Type="http://schemas.openxmlformats.org/officeDocument/2006/relationships/image" Target="../media/image1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tif"/><Relationship Id="rId3" Type="http://schemas.openxmlformats.org/officeDocument/2006/relationships/image" Target="../media/image1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tif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tif"/><Relationship Id="rId3" Type="http://schemas.openxmlformats.org/officeDocument/2006/relationships/image" Target="../media/image1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tif"/><Relationship Id="rId3" Type="http://schemas.openxmlformats.org/officeDocument/2006/relationships/image" Target="../media/image1.png"/><Relationship Id="rId4" Type="http://schemas.openxmlformats.org/officeDocument/2006/relationships/image" Target="../media/image16.tif"/><Relationship Id="rId5" Type="http://schemas.openxmlformats.org/officeDocument/2006/relationships/image" Target="../media/image17.tif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tif"/><Relationship Id="rId3" Type="http://schemas.openxmlformats.org/officeDocument/2006/relationships/image" Target="../media/image1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19.tif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tif"/><Relationship Id="rId3" Type="http://schemas.openxmlformats.org/officeDocument/2006/relationships/image" Target="../media/image1.png"/><Relationship Id="rId4" Type="http://schemas.openxmlformats.org/officeDocument/2006/relationships/image" Target="../media/image21.tif"/><Relationship Id="rId5" Type="http://schemas.openxmlformats.org/officeDocument/2006/relationships/image" Target="../media/image22.tif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tif"/><Relationship Id="rId3" Type="http://schemas.openxmlformats.org/officeDocument/2006/relationships/image" Target="../media/image1.png"/><Relationship Id="rId4" Type="http://schemas.openxmlformats.org/officeDocument/2006/relationships/image" Target="../media/image24.tif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25.tif"/><Relationship Id="rId4" Type="http://schemas.openxmlformats.org/officeDocument/2006/relationships/image" Target="../media/image26.tif"/><Relationship Id="rId5" Type="http://schemas.openxmlformats.org/officeDocument/2006/relationships/image" Target="../media/image27.tif"/><Relationship Id="rId6" Type="http://schemas.openxmlformats.org/officeDocument/2006/relationships/image" Target="../media/image28.tif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29.tif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30.tif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hyperlink" Target="https://www.youtube.com/watch?v=lF11k2s1uWw" TargetMode="Externa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0">
              <a:srgbClr val="FBFDFF"/>
            </a:gs>
            <a:gs pos="100000">
              <a:srgbClr val="F8F5EF"/>
            </a:gs>
          </a:gsLst>
          <a:lin ang="10768129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prstGeom prst="rect">
            <a:avLst/>
          </a:prstGeom>
          <a:ln w="12700">
            <a:miter lim="400000"/>
          </a:ln>
        </p:spPr>
      </p:pic>
      <p:sp>
        <p:nvSpPr>
          <p:cNvPr id="152" name="Students: Hemani Chand and Jatin Rattan…"/>
          <p:cNvSpPr txBox="1"/>
          <p:nvPr>
            <p:ph type="body" idx="21"/>
          </p:nvPr>
        </p:nvSpPr>
        <p:spPr>
          <a:xfrm>
            <a:off x="1201340" y="10772554"/>
            <a:ext cx="21971003" cy="172428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8" marL="0" indent="3657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/>
            </a:pPr>
            <a:r>
              <a:t>                                                                           Students: Hemani Chand and Jatin Rattan</a:t>
            </a:r>
          </a:p>
          <a:p>
            <a:pPr lvl="8" marL="0" indent="3657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/>
            </a:pPr>
            <a:r>
              <a:t>                                                                           Supervisor: Simon Klüttermann</a:t>
            </a:r>
          </a:p>
        </p:txBody>
      </p:sp>
      <p:sp>
        <p:nvSpPr>
          <p:cNvPr id="153" name="Graph Anomaly Detection with Deep Learning"/>
          <p:cNvSpPr txBox="1"/>
          <p:nvPr>
            <p:ph type="ctrTitle"/>
          </p:nvPr>
        </p:nvSpPr>
        <p:spPr>
          <a:xfrm>
            <a:off x="1016922" y="3214804"/>
            <a:ext cx="21971004" cy="4648201"/>
          </a:xfrm>
          <a:prstGeom prst="rect">
            <a:avLst/>
          </a:prstGeom>
        </p:spPr>
        <p:txBody>
          <a:bodyPr/>
          <a:lstStyle/>
          <a:p>
            <a:pPr/>
            <a:r>
              <a:t>Graph Anomaly Detection with Deep Learning</a:t>
            </a:r>
          </a:p>
        </p:txBody>
      </p:sp>
      <p:sp>
        <p:nvSpPr>
          <p:cNvPr id="154" name="Seminar Unsupervised Machine Learning"/>
          <p:cNvSpPr txBox="1"/>
          <p:nvPr>
            <p:ph type="subTitle" sz="quarter" idx="1"/>
          </p:nvPr>
        </p:nvSpPr>
        <p:spPr>
          <a:xfrm>
            <a:off x="1206500" y="8045372"/>
            <a:ext cx="21971000" cy="1905001"/>
          </a:xfrm>
          <a:prstGeom prst="rect">
            <a:avLst/>
          </a:prstGeom>
        </p:spPr>
        <p:txBody>
          <a:bodyPr/>
          <a:lstStyle>
            <a:lvl1pPr>
              <a:defRPr b="0"/>
            </a:lvl1pPr>
          </a:lstStyle>
          <a:p>
            <a:pPr/>
            <a:r>
              <a:t>Seminar Unsupervised Machine Learning</a:t>
            </a:r>
          </a:p>
        </p:txBody>
      </p:sp>
      <p:pic>
        <p:nvPicPr>
          <p:cNvPr id="155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249502" y="-20395"/>
            <a:ext cx="5047591" cy="475484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0">
              <a:srgbClr val="FAFCFF"/>
            </a:gs>
            <a:gs pos="100000">
              <a:srgbClr val="FFF7EA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Table of Content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Table of Contents</a:t>
            </a:r>
          </a:p>
        </p:txBody>
      </p:sp>
      <p:sp>
        <p:nvSpPr>
          <p:cNvPr id="158" name="Anomaly Detectio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889000" indent="-889000">
              <a:buSzPct val="100000"/>
              <a:buAutoNum type="arabicPeriod" startAt="1"/>
            </a:pPr>
            <a:r>
              <a:t>Anomaly Detection</a:t>
            </a:r>
          </a:p>
          <a:p>
            <a:pPr marL="889000" indent="-889000">
              <a:buSzPct val="100000"/>
              <a:buAutoNum type="arabicPeriod" startAt="1"/>
            </a:pPr>
            <a:r>
              <a:t>Graphs</a:t>
            </a:r>
          </a:p>
          <a:p>
            <a:pPr marL="889000" indent="-889000">
              <a:buSzPct val="100000"/>
              <a:buAutoNum type="arabicPeriod" startAt="1"/>
            </a:pPr>
            <a:r>
              <a:t>Anomalous Node Detection</a:t>
            </a:r>
          </a:p>
          <a:p>
            <a:pPr marL="889000" indent="-889000">
              <a:buSzPct val="100000"/>
              <a:buAutoNum type="arabicPeriod" startAt="1"/>
            </a:pPr>
            <a:r>
              <a:t>Anomalous Edge Detection</a:t>
            </a:r>
          </a:p>
          <a:p>
            <a:pPr marL="889000" indent="-889000">
              <a:buSzPct val="100000"/>
              <a:buAutoNum type="arabicPeriod" startAt="1"/>
            </a:pPr>
            <a:r>
              <a:t>Anomalous Sub-Graph Detection</a:t>
            </a:r>
          </a:p>
          <a:p>
            <a:pPr marL="889000" indent="-889000">
              <a:buSzPct val="100000"/>
              <a:buAutoNum type="arabicPeriod" startAt="1"/>
            </a:pPr>
            <a:r>
              <a:t>Anomalous Graph Detection</a:t>
            </a:r>
          </a:p>
          <a:p>
            <a:pPr marL="889000" indent="-889000">
              <a:buSzPct val="100000"/>
              <a:buAutoNum type="arabicPeriod" startAt="1"/>
            </a:pPr>
            <a:r>
              <a:t>Future Scope and Conclusion</a:t>
            </a:r>
          </a:p>
        </p:txBody>
      </p:sp>
      <p:pic>
        <p:nvPicPr>
          <p:cNvPr id="15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249502" y="-20395"/>
            <a:ext cx="5047591" cy="4754849"/>
          </a:xfrm>
          <a:prstGeom prst="rect">
            <a:avLst/>
          </a:prstGeom>
          <a:ln w="12700">
            <a:miter lim="400000"/>
          </a:ln>
        </p:spPr>
      </p:pic>
      <p:sp>
        <p:nvSpPr>
          <p:cNvPr id="160" name="Slide Number"/>
          <p:cNvSpPr txBox="1"/>
          <p:nvPr>
            <p:ph type="sldNum" sz="quarter" idx="4294967295"/>
          </p:nvPr>
        </p:nvSpPr>
        <p:spPr>
          <a:xfrm>
            <a:off x="12065050" y="13080999"/>
            <a:ext cx="241403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0">
              <a:srgbClr val="FAFCFF"/>
            </a:gs>
            <a:gs pos="100000">
              <a:srgbClr val="FFF8F0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41694" y="2883853"/>
            <a:ext cx="13864600" cy="9243069"/>
          </a:xfrm>
          <a:prstGeom prst="rect">
            <a:avLst/>
          </a:prstGeom>
          <a:ln w="12700">
            <a:miter lim="400000"/>
          </a:ln>
        </p:spPr>
      </p:pic>
      <p:sp>
        <p:nvSpPr>
          <p:cNvPr id="163" name="Anomaly Detec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Anomaly Detection</a:t>
            </a:r>
          </a:p>
        </p:txBody>
      </p:sp>
      <p:sp>
        <p:nvSpPr>
          <p:cNvPr id="164" name="Outliers, exceptions, peculiarities, rarities,…"/>
          <p:cNvSpPr txBox="1"/>
          <p:nvPr>
            <p:ph type="body" idx="21"/>
          </p:nvPr>
        </p:nvSpPr>
        <p:spPr>
          <a:xfrm>
            <a:off x="1206500" y="2521063"/>
            <a:ext cx="21971000" cy="93477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defTabSz="421004">
              <a:defRPr sz="2805"/>
            </a:pPr>
            <a:r>
              <a:t>Outliers, exceptions, peculiarities, rarities,</a:t>
            </a:r>
          </a:p>
          <a:p>
            <a:pPr defTabSz="421004">
              <a:defRPr sz="2805"/>
            </a:pPr>
            <a:r>
              <a:t>novelties etc</a:t>
            </a:r>
          </a:p>
        </p:txBody>
      </p:sp>
      <p:sp>
        <p:nvSpPr>
          <p:cNvPr id="165" name="Source: https://static.tildacdn.com/tild3131-3237-4364-b662-663731666262/anomaly_detection.png"/>
          <p:cNvSpPr txBox="1"/>
          <p:nvPr/>
        </p:nvSpPr>
        <p:spPr>
          <a:xfrm>
            <a:off x="9761030" y="12267153"/>
            <a:ext cx="14137036" cy="461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/>
          </a:lstStyle>
          <a:p>
            <a:pPr/>
            <a:r>
              <a:t>Source: https://static.tildacdn.com/tild3131-3237-4364-b662-663731666262/anomaly_detection.png</a:t>
            </a:r>
          </a:p>
        </p:txBody>
      </p:sp>
      <p:sp>
        <p:nvSpPr>
          <p:cNvPr id="166" name="Slide Number"/>
          <p:cNvSpPr txBox="1"/>
          <p:nvPr>
            <p:ph type="sldNum" sz="quarter" idx="4294967295"/>
          </p:nvPr>
        </p:nvSpPr>
        <p:spPr>
          <a:xfrm>
            <a:off x="12065050" y="13080999"/>
            <a:ext cx="241403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67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249502" y="-20395"/>
            <a:ext cx="5047591" cy="475484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Applicatio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Applications</a:t>
            </a:r>
          </a:p>
        </p:txBody>
      </p:sp>
      <p:sp>
        <p:nvSpPr>
          <p:cNvPr id="170" name="Fraud detectio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Fraud detection</a:t>
            </a:r>
          </a:p>
          <a:p>
            <a:pPr/>
          </a:p>
          <a:p>
            <a:pPr/>
            <a:r>
              <a:t>Autonomous vehicle development</a:t>
            </a:r>
          </a:p>
          <a:p>
            <a:pPr/>
          </a:p>
          <a:p>
            <a:pPr/>
            <a:r>
              <a:t>Network intrusion detection</a:t>
            </a:r>
          </a:p>
        </p:txBody>
      </p:sp>
      <p:sp>
        <p:nvSpPr>
          <p:cNvPr id="171" name="Slide Number"/>
          <p:cNvSpPr txBox="1"/>
          <p:nvPr>
            <p:ph type="sldNum" sz="quarter" idx="4294967295"/>
          </p:nvPr>
        </p:nvSpPr>
        <p:spPr>
          <a:xfrm>
            <a:off x="12065050" y="13080999"/>
            <a:ext cx="241403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7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249502" y="-20395"/>
            <a:ext cx="5047591" cy="4754849"/>
          </a:xfrm>
          <a:prstGeom prst="rect">
            <a:avLst/>
          </a:prstGeom>
          <a:ln w="12700">
            <a:miter lim="400000"/>
          </a:ln>
        </p:spPr>
      </p:pic>
      <p:pic>
        <p:nvPicPr>
          <p:cNvPr id="173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375225" y="2722010"/>
            <a:ext cx="8561369" cy="3922857"/>
          </a:xfrm>
          <a:prstGeom prst="rect">
            <a:avLst/>
          </a:prstGeom>
          <a:ln w="12700">
            <a:miter lim="400000"/>
          </a:ln>
        </p:spPr>
      </p:pic>
      <p:sp>
        <p:nvSpPr>
          <p:cNvPr id="174" name="Source: https://miro.medium.com/max/969/1*gVEGuKzXELsr7_0zTueHfQ.png,…"/>
          <p:cNvSpPr txBox="1"/>
          <p:nvPr/>
        </p:nvSpPr>
        <p:spPr>
          <a:xfrm>
            <a:off x="8211915" y="11688304"/>
            <a:ext cx="16281503" cy="11979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/>
            <a:r>
              <a:t>Source: </a:t>
            </a:r>
            <a:r>
              <a:rPr u="sng">
                <a:hlinkClick r:id="rId4" invalidUrl="" action="" tgtFrame="" tooltip="" history="1" highlightClick="0" endSnd="0"/>
              </a:rPr>
              <a:t>https://miro.medium.com/max/969/1*gVEGuKzXELsr7_0zTueHfQ.png</a:t>
            </a:r>
            <a:r>
              <a:t>,</a:t>
            </a:r>
          </a:p>
          <a:p>
            <a:pPr algn="l"/>
            <a:r>
              <a:rPr u="sng">
                <a:hlinkClick r:id="rId5" invalidUrl="" action="" tgtFrame="" tooltip="" history="1" highlightClick="0" endSnd="0"/>
              </a:rPr>
              <a:t>https://www.deciso.com/wp-content/uploads/2015/11/Intrusion-detected-hr-900px-405x360.jpg</a:t>
            </a:r>
          </a:p>
          <a:p>
            <a:pPr algn="l"/>
            <a:r>
              <a:rPr u="sng">
                <a:hlinkClick r:id="rId6" invalidUrl="" action="" tgtFrame="" tooltip="" history="1" highlightClick="0" endSnd="0"/>
              </a:rPr>
              <a:t>https://encrypted-tbn0.gstatic.com/images?q=tbn:ANd9GcTSZk9ykDoGRCb82Nz6hIozr2mw0Eqqfwcv9Q&amp;usqp=CAU</a:t>
            </a:r>
          </a:p>
        </p:txBody>
      </p:sp>
      <p:pic>
        <p:nvPicPr>
          <p:cNvPr id="175" name="Image" descr="Image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0357528" y="8232291"/>
            <a:ext cx="3668945" cy="3261284"/>
          </a:xfrm>
          <a:prstGeom prst="rect">
            <a:avLst/>
          </a:prstGeom>
          <a:ln w="12700">
            <a:miter lim="400000"/>
          </a:ln>
        </p:spPr>
      </p:pic>
      <p:pic>
        <p:nvPicPr>
          <p:cNvPr id="176" name="Image" descr="Image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15146081" y="5631188"/>
            <a:ext cx="6626554" cy="34517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Types of Anomali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Types of Anomalies</a:t>
            </a:r>
          </a:p>
        </p:txBody>
      </p:sp>
      <p:sp>
        <p:nvSpPr>
          <p:cNvPr id="179" name="Point anomaly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Point anomaly</a:t>
            </a:r>
          </a:p>
          <a:p>
            <a:pPr/>
          </a:p>
          <a:p>
            <a:pPr/>
            <a:r>
              <a:t>Community anomaly</a:t>
            </a:r>
          </a:p>
          <a:p>
            <a:pPr/>
          </a:p>
          <a:p>
            <a:pPr/>
            <a:r>
              <a:t>Contextual anomaly</a:t>
            </a:r>
          </a:p>
        </p:txBody>
      </p:sp>
      <p:sp>
        <p:nvSpPr>
          <p:cNvPr id="180" name="Source: https://arxiv.org/pdf/1901.03407v2.pdf"/>
          <p:cNvSpPr txBox="1"/>
          <p:nvPr/>
        </p:nvSpPr>
        <p:spPr>
          <a:xfrm>
            <a:off x="16476278" y="12826420"/>
            <a:ext cx="6502604" cy="461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Source: https://arxiv.org/pdf/1901.03407v2.pdf</a:t>
            </a:r>
          </a:p>
        </p:txBody>
      </p:sp>
      <p:pic>
        <p:nvPicPr>
          <p:cNvPr id="18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249502" y="-20395"/>
            <a:ext cx="5047591" cy="4754849"/>
          </a:xfrm>
          <a:prstGeom prst="rect">
            <a:avLst/>
          </a:prstGeom>
          <a:ln w="12700">
            <a:miter lim="400000"/>
          </a:ln>
        </p:spPr>
      </p:pic>
      <p:pic>
        <p:nvPicPr>
          <p:cNvPr id="182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506713" y="2609303"/>
            <a:ext cx="10755151" cy="10120477"/>
          </a:xfrm>
          <a:prstGeom prst="rect">
            <a:avLst/>
          </a:prstGeom>
          <a:ln w="12700">
            <a:miter lim="400000"/>
          </a:ln>
        </p:spPr>
      </p:pic>
      <p:sp>
        <p:nvSpPr>
          <p:cNvPr id="183" name="Slide Number"/>
          <p:cNvSpPr txBox="1"/>
          <p:nvPr>
            <p:ph type="sldNum" sz="quarter" idx="4294967295"/>
          </p:nvPr>
        </p:nvSpPr>
        <p:spPr>
          <a:xfrm>
            <a:off x="12065050" y="13080999"/>
            <a:ext cx="241403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raphs"/>
          <p:cNvSpPr txBox="1"/>
          <p:nvPr>
            <p:ph type="title"/>
          </p:nvPr>
        </p:nvSpPr>
        <p:spPr>
          <a:xfrm>
            <a:off x="1206500" y="676654"/>
            <a:ext cx="21971000" cy="1433164"/>
          </a:xfrm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Graphs</a:t>
            </a:r>
          </a:p>
        </p:txBody>
      </p:sp>
      <p:sp>
        <p:nvSpPr>
          <p:cNvPr id="186" name="Types of graphs"/>
          <p:cNvSpPr txBox="1"/>
          <p:nvPr>
            <p:ph type="body" idx="21"/>
          </p:nvPr>
        </p:nvSpPr>
        <p:spPr>
          <a:xfrm>
            <a:off x="9932851" y="2113229"/>
            <a:ext cx="4518297" cy="9347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defTabSz="685165">
              <a:defRPr sz="4565"/>
            </a:lvl1pPr>
          </a:lstStyle>
          <a:p>
            <a:pPr/>
            <a:r>
              <a:t>Types of graphs</a:t>
            </a:r>
          </a:p>
        </p:txBody>
      </p:sp>
      <p:sp>
        <p:nvSpPr>
          <p:cNvPr id="187" name="Plain graph…"/>
          <p:cNvSpPr txBox="1"/>
          <p:nvPr>
            <p:ph type="body" idx="1"/>
          </p:nvPr>
        </p:nvSpPr>
        <p:spPr>
          <a:xfrm>
            <a:off x="1206500" y="3217297"/>
            <a:ext cx="21971000" cy="8182807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t>Plain graph</a:t>
            </a:r>
          </a:p>
          <a:p>
            <a:pPr marL="0" indent="0">
              <a:lnSpc>
                <a:spcPct val="100000"/>
              </a:lnSpc>
              <a:buSzTx/>
              <a:buNone/>
            </a:pPr>
            <a:r>
              <a:t>    G = {V,E}</a:t>
            </a:r>
          </a:p>
          <a:p>
            <a:pPr>
              <a:lnSpc>
                <a:spcPct val="100000"/>
              </a:lnSpc>
            </a:pPr>
            <a:r>
              <a:t>Attributed graph</a:t>
            </a:r>
          </a:p>
          <a:p>
            <a:pPr marL="0" indent="0">
              <a:lnSpc>
                <a:spcPct val="100000"/>
              </a:lnSpc>
              <a:buSzTx/>
              <a:buNone/>
            </a:pPr>
            <a:r>
              <a:t>    G = {V,E,X}</a:t>
            </a:r>
          </a:p>
          <a:p>
            <a:pPr>
              <a:lnSpc>
                <a:spcPct val="100000"/>
              </a:lnSpc>
            </a:pPr>
            <a:r>
              <a:t>Dynamic graph</a:t>
            </a:r>
          </a:p>
          <a:p>
            <a:pPr marL="0" indent="0">
              <a:lnSpc>
                <a:spcPct val="100000"/>
              </a:lnSpc>
              <a:buSzTx/>
              <a:buNone/>
            </a:pPr>
            <a:r>
              <a:t>    G = {V(t),E(t),Xv(t),Xe(t)}}</a:t>
            </a:r>
          </a:p>
        </p:txBody>
      </p:sp>
      <p:sp>
        <p:nvSpPr>
          <p:cNvPr id="188" name="Slide Number"/>
          <p:cNvSpPr txBox="1"/>
          <p:nvPr>
            <p:ph type="sldNum" sz="quarter" idx="4294967295"/>
          </p:nvPr>
        </p:nvSpPr>
        <p:spPr>
          <a:xfrm>
            <a:off x="12065050" y="13080999"/>
            <a:ext cx="241403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8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249502" y="-20395"/>
            <a:ext cx="5047591" cy="4754849"/>
          </a:xfrm>
          <a:prstGeom prst="rect">
            <a:avLst/>
          </a:prstGeom>
          <a:ln w="12700">
            <a:miter lim="400000"/>
          </a:ln>
        </p:spPr>
      </p:pic>
      <p:pic>
        <p:nvPicPr>
          <p:cNvPr id="190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348057" y="9230763"/>
            <a:ext cx="7044174" cy="2622424"/>
          </a:xfrm>
          <a:prstGeom prst="rect">
            <a:avLst/>
          </a:prstGeom>
          <a:ln w="12700">
            <a:miter lim="400000"/>
          </a:ln>
        </p:spPr>
      </p:pic>
      <p:sp>
        <p:nvSpPr>
          <p:cNvPr id="191" name="Source:https://miro.medium.com/max/1200/1*v_RunGMoLxaicBubSmKr1w.png…"/>
          <p:cNvSpPr txBox="1"/>
          <p:nvPr/>
        </p:nvSpPr>
        <p:spPr>
          <a:xfrm>
            <a:off x="2906025" y="11952004"/>
            <a:ext cx="23268433" cy="1566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/>
            <a:r>
              <a:t>Source:</a:t>
            </a:r>
            <a:r>
              <a:rPr u="sng">
                <a:hlinkClick r:id="rId4" invalidUrl="" action="" tgtFrame="" tooltip="" history="1" highlightClick="0" endSnd="0"/>
              </a:rPr>
              <a:t>https://miro.medium.com/max/1200/1*v_RunGMoLxaicBubSmKr1w.png</a:t>
            </a:r>
          </a:p>
          <a:p>
            <a:pPr algn="l"/>
            <a:r>
              <a:t> </a:t>
            </a:r>
            <a:r>
              <a:rPr u="sng">
                <a:hlinkClick r:id="rId5" invalidUrl="" action="" tgtFrame="" tooltip="" history="1" highlightClick="0" endSnd="0"/>
              </a:rPr>
              <a:t>https://encrypted-tbn0.gstatic.com/images?q=tbn:ANd9GcSv_0qmlmmAHLSwDj6zmze25sN609-7Yh9q9Q&amp;usqp=CAU</a:t>
            </a:r>
          </a:p>
          <a:p>
            <a:pPr algn="l"/>
            <a:r>
              <a:rPr u="sng">
                <a:hlinkClick r:id="rId6" invalidUrl="" action="" tgtFrame="" tooltip="" history="1" highlightClick="0" endSnd="0"/>
              </a:rPr>
              <a:t>https://www.researchgate.net/profile/Jun-Luo-25/publication/220895154/figure/fig1/AS:654058415222789@1532951086640/The-model-of-social-networks-with-location-information-In-this-example-there-are-12.png</a:t>
            </a:r>
          </a:p>
        </p:txBody>
      </p:sp>
      <p:pic>
        <p:nvPicPr>
          <p:cNvPr id="192" name="Image" descr="Image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4589076" y="2782242"/>
            <a:ext cx="4499165" cy="449916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3" name="Image" descr="Image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8606746" y="6058871"/>
            <a:ext cx="7170507" cy="30730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Challenges in…"/>
          <p:cNvSpPr txBox="1"/>
          <p:nvPr>
            <p:ph type="title"/>
          </p:nvPr>
        </p:nvSpPr>
        <p:spPr>
          <a:xfrm>
            <a:off x="1453698" y="870974"/>
            <a:ext cx="17482077" cy="3903202"/>
          </a:xfrm>
          <a:prstGeom prst="rect">
            <a:avLst/>
          </a:prstGeom>
        </p:spPr>
        <p:txBody>
          <a:bodyPr/>
          <a:lstStyle/>
          <a:p>
            <a:pPr algn="ctr"/>
            <a:r>
              <a:t>Challenges in </a:t>
            </a:r>
          </a:p>
          <a:p>
            <a:pPr algn="ctr"/>
            <a:r>
              <a:t>Graph Anomaly Detection</a:t>
            </a:r>
          </a:p>
        </p:txBody>
      </p:sp>
      <p:sp>
        <p:nvSpPr>
          <p:cNvPr id="196" name="Data specific challenges (Data-CHs)…"/>
          <p:cNvSpPr txBox="1"/>
          <p:nvPr>
            <p:ph type="body" idx="1"/>
          </p:nvPr>
        </p:nvSpPr>
        <p:spPr>
          <a:xfrm>
            <a:off x="732564" y="3801550"/>
            <a:ext cx="21971001" cy="8641715"/>
          </a:xfrm>
          <a:prstGeom prst="rect">
            <a:avLst/>
          </a:prstGeom>
        </p:spPr>
        <p:txBody>
          <a:bodyPr/>
          <a:lstStyle/>
          <a:p>
            <a:pPr/>
            <a:r>
              <a:t>Data specific challenges (Data-CHs)</a:t>
            </a:r>
          </a:p>
          <a:p>
            <a:pPr marL="889000" indent="-889000">
              <a:buSzPct val="100000"/>
              <a:buAutoNum type="alphaUcPeriod" startAt="1"/>
              <a:defRPr sz="3800"/>
            </a:pPr>
            <a:r>
              <a:t>Scalability and dimensionality</a:t>
            </a:r>
          </a:p>
          <a:p>
            <a:pPr marL="889000" indent="-889000">
              <a:buSzPct val="100000"/>
              <a:buAutoNum type="alphaUcPeriod" startAt="1"/>
              <a:defRPr sz="3800"/>
            </a:pPr>
            <a:r>
              <a:t>Class imbalance and interdependencies</a:t>
            </a:r>
          </a:p>
          <a:p>
            <a:pPr/>
          </a:p>
          <a:p>
            <a:pPr/>
            <a:r>
              <a:t>Technique specific challenges (Tech-CHs)</a:t>
            </a:r>
          </a:p>
          <a:p>
            <a:pPr marL="889000" indent="-889000">
              <a:buSzPct val="100000"/>
              <a:buAutoNum type="alphaUcPeriod" startAt="1"/>
              <a:defRPr sz="3800"/>
            </a:pPr>
            <a:r>
              <a:t>Noise and lack in labels</a:t>
            </a:r>
          </a:p>
          <a:p>
            <a:pPr marL="889000" indent="-889000">
              <a:buSzPct val="100000"/>
              <a:buAutoNum type="alphaUcPeriod" startAt="1"/>
              <a:defRPr sz="3800"/>
            </a:pPr>
            <a:r>
              <a:t>High training costs and interpretability</a:t>
            </a:r>
          </a:p>
        </p:txBody>
      </p:sp>
      <p:pic>
        <p:nvPicPr>
          <p:cNvPr id="19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249502" y="-20395"/>
            <a:ext cx="5047591" cy="4754849"/>
          </a:xfrm>
          <a:prstGeom prst="rect">
            <a:avLst/>
          </a:prstGeom>
          <a:ln w="12700">
            <a:miter lim="400000"/>
          </a:ln>
        </p:spPr>
      </p:pic>
      <p:sp>
        <p:nvSpPr>
          <p:cNvPr id="198" name="Slide Number"/>
          <p:cNvSpPr txBox="1"/>
          <p:nvPr>
            <p:ph type="sldNum" sz="quarter" idx="4294967295"/>
          </p:nvPr>
        </p:nvSpPr>
        <p:spPr>
          <a:xfrm>
            <a:off x="12065050" y="13080999"/>
            <a:ext cx="241403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32" y="801487"/>
            <a:ext cx="16150700" cy="12113026"/>
          </a:xfrm>
          <a:prstGeom prst="rect">
            <a:avLst/>
          </a:prstGeom>
          <a:ln w="12700">
            <a:miter lim="400000"/>
          </a:ln>
        </p:spPr>
      </p:pic>
      <p:sp>
        <p:nvSpPr>
          <p:cNvPr id="201" name="Slide Number"/>
          <p:cNvSpPr txBox="1"/>
          <p:nvPr>
            <p:ph type="sldNum" sz="quarter" idx="4294967295"/>
          </p:nvPr>
        </p:nvSpPr>
        <p:spPr>
          <a:xfrm>
            <a:off x="12065050" y="13080999"/>
            <a:ext cx="241403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02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249502" y="-20395"/>
            <a:ext cx="5047591" cy="475484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820982" y="7246183"/>
            <a:ext cx="8742037" cy="4754960"/>
          </a:xfrm>
          <a:prstGeom prst="rect">
            <a:avLst/>
          </a:prstGeom>
          <a:ln w="12700">
            <a:miter lim="400000"/>
          </a:ln>
        </p:spPr>
      </p:pic>
      <p:sp>
        <p:nvSpPr>
          <p:cNvPr id="205" name="Anomalous Node Detec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Anomalous Node Detection</a:t>
            </a:r>
          </a:p>
        </p:txBody>
      </p:sp>
      <p:sp>
        <p:nvSpPr>
          <p:cNvPr id="206" name="ANOS ND on Plain Graphs"/>
          <p:cNvSpPr txBox="1"/>
          <p:nvPr>
            <p:ph type="body" idx="21"/>
          </p:nvPr>
        </p:nvSpPr>
        <p:spPr>
          <a:xfrm>
            <a:off x="1206500" y="3002205"/>
            <a:ext cx="21971000" cy="9347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ANOS ND on Plain Graphs</a:t>
            </a:r>
          </a:p>
        </p:txBody>
      </p:sp>
      <p:sp>
        <p:nvSpPr>
          <p:cNvPr id="207" name="Traditional non-deep learning techniques (OddBall)"/>
          <p:cNvSpPr txBox="1"/>
          <p:nvPr>
            <p:ph type="body" sz="quarter" idx="1"/>
          </p:nvPr>
        </p:nvSpPr>
        <p:spPr>
          <a:xfrm>
            <a:off x="306021" y="3476345"/>
            <a:ext cx="21971001" cy="2806156"/>
          </a:xfrm>
          <a:prstGeom prst="rect">
            <a:avLst/>
          </a:prstGeom>
        </p:spPr>
        <p:txBody>
          <a:bodyPr/>
          <a:lstStyle/>
          <a:p>
            <a:pPr lvl="1" marL="0" indent="457200">
              <a:lnSpc>
                <a:spcPct val="150000"/>
              </a:lnSpc>
              <a:buSzTx/>
              <a:buNone/>
            </a:pPr>
          </a:p>
          <a:p>
            <a:pPr lvl="1" marL="1778000" indent="-889000">
              <a:lnSpc>
                <a:spcPct val="200000"/>
              </a:lnSpc>
              <a:buSzPct val="100000"/>
              <a:buAutoNum type="arabicPeriod" startAt="1"/>
            </a:pPr>
            <a:r>
              <a:t>Traditional non-deep learning techniques (OddBall)</a:t>
            </a:r>
          </a:p>
        </p:txBody>
      </p:sp>
      <p:sp>
        <p:nvSpPr>
          <p:cNvPr id="208" name="Slide Number"/>
          <p:cNvSpPr txBox="1"/>
          <p:nvPr>
            <p:ph type="sldNum" sz="quarter" idx="4294967295"/>
          </p:nvPr>
        </p:nvSpPr>
        <p:spPr>
          <a:xfrm>
            <a:off x="12065050" y="13080999"/>
            <a:ext cx="241403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09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249502" y="-20395"/>
            <a:ext cx="5047591" cy="475484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571310" y="6722573"/>
            <a:ext cx="9241379" cy="5846250"/>
          </a:xfrm>
          <a:prstGeom prst="rect">
            <a:avLst/>
          </a:prstGeom>
          <a:ln w="12700">
            <a:miter lim="400000"/>
          </a:ln>
        </p:spPr>
      </p:pic>
      <p:sp>
        <p:nvSpPr>
          <p:cNvPr id="212" name="Anomalous Node Detec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Anomalous Node Detection</a:t>
            </a:r>
          </a:p>
        </p:txBody>
      </p:sp>
      <p:sp>
        <p:nvSpPr>
          <p:cNvPr id="213" name="Network representation based techniques (Deepwalk, Node2Vec)"/>
          <p:cNvSpPr txBox="1"/>
          <p:nvPr>
            <p:ph type="body" idx="21"/>
          </p:nvPr>
        </p:nvSpPr>
        <p:spPr>
          <a:xfrm>
            <a:off x="1467164" y="3199558"/>
            <a:ext cx="17788281" cy="203124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marL="1018645" indent="-1018645">
              <a:buSzPct val="100000"/>
              <a:buAutoNum type="arabicPeriod" startAt="2"/>
            </a:lvl1pPr>
          </a:lstStyle>
          <a:p>
            <a:pPr/>
            <a:r>
              <a:t>Network representation based techniques (Deepwalk, Node2Vec)</a:t>
            </a:r>
          </a:p>
        </p:txBody>
      </p:sp>
      <p:sp>
        <p:nvSpPr>
          <p:cNvPr id="214" name="Slide Number"/>
          <p:cNvSpPr txBox="1"/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15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249502" y="-20395"/>
            <a:ext cx="5047591" cy="475484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Autoencoder"/>
          <p:cNvSpPr txBox="1"/>
          <p:nvPr>
            <p:ph type="title"/>
          </p:nvPr>
        </p:nvSpPr>
        <p:spPr>
          <a:xfrm>
            <a:off x="1206500" y="1066800"/>
            <a:ext cx="21971000" cy="1433163"/>
          </a:xfrm>
          <a:prstGeom prst="rect">
            <a:avLst/>
          </a:prstGeom>
        </p:spPr>
        <p:txBody>
          <a:bodyPr/>
          <a:lstStyle/>
          <a:p>
            <a:pPr/>
            <a:r>
              <a:t>Autoencoder</a:t>
            </a:r>
          </a:p>
        </p:txBody>
      </p:sp>
      <p:sp>
        <p:nvSpPr>
          <p:cNvPr id="218" name="Encoder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Encoder</a:t>
            </a:r>
          </a:p>
          <a:p>
            <a:pPr/>
          </a:p>
          <a:p>
            <a:pPr/>
            <a:r>
              <a:t>Latent space</a:t>
            </a:r>
          </a:p>
          <a:p>
            <a:pPr/>
          </a:p>
          <a:p>
            <a:pPr/>
            <a:r>
              <a:t>Decoder</a:t>
            </a:r>
          </a:p>
        </p:txBody>
      </p:sp>
      <p:sp>
        <p:nvSpPr>
          <p:cNvPr id="219" name="Slide Number"/>
          <p:cNvSpPr txBox="1"/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2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376154" y="3049715"/>
            <a:ext cx="8438082" cy="7971765"/>
          </a:xfrm>
          <a:prstGeom prst="rect">
            <a:avLst/>
          </a:prstGeom>
          <a:ln w="12700">
            <a:miter lim="400000"/>
          </a:ln>
        </p:spPr>
      </p:pic>
      <p:sp>
        <p:nvSpPr>
          <p:cNvPr id="221" name="Source: https://ai-pool.com/a/s/understanding-autoencoders---an-unsupervised-learning-approach"/>
          <p:cNvSpPr txBox="1"/>
          <p:nvPr/>
        </p:nvSpPr>
        <p:spPr>
          <a:xfrm>
            <a:off x="10612518" y="12313649"/>
            <a:ext cx="13680340" cy="461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Source: https://ai-pool.com/a/s/understanding-autoencoders---an-unsupervised-learning-approach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ANOS ND on Attributed Graph"/>
          <p:cNvSpPr txBox="1"/>
          <p:nvPr>
            <p:ph type="title"/>
          </p:nvPr>
        </p:nvSpPr>
        <p:spPr>
          <a:xfrm>
            <a:off x="959024" y="605697"/>
            <a:ext cx="19159121" cy="1244594"/>
          </a:xfrm>
          <a:prstGeom prst="rect">
            <a:avLst/>
          </a:prstGeom>
        </p:spPr>
        <p:txBody>
          <a:bodyPr/>
          <a:lstStyle>
            <a:lvl1pPr defTabSz="2170121">
              <a:defRPr spc="-151" sz="7565"/>
            </a:lvl1pPr>
          </a:lstStyle>
          <a:p>
            <a:pPr/>
            <a:r>
              <a:t>ANOS ND on Attributed Graph     </a:t>
            </a:r>
          </a:p>
        </p:txBody>
      </p:sp>
      <p:sp>
        <p:nvSpPr>
          <p:cNvPr id="224" name="Deep Outlier aware attributed Network Embedding (DONE)"/>
          <p:cNvSpPr txBox="1"/>
          <p:nvPr>
            <p:ph type="body" idx="1"/>
          </p:nvPr>
        </p:nvSpPr>
        <p:spPr>
          <a:xfrm>
            <a:off x="803654" y="4248504"/>
            <a:ext cx="16897779" cy="8256012"/>
          </a:xfrm>
          <a:prstGeom prst="rect">
            <a:avLst/>
          </a:prstGeom>
        </p:spPr>
        <p:txBody>
          <a:bodyPr/>
          <a:lstStyle/>
          <a:p>
            <a:pPr/>
            <a:r>
              <a:t>Deep Outlier aware attributed Network Embedding (DONE)</a:t>
            </a:r>
          </a:p>
        </p:txBody>
      </p:sp>
      <p:pic>
        <p:nvPicPr>
          <p:cNvPr id="22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09824" y="5914951"/>
            <a:ext cx="14843941" cy="4923117"/>
          </a:xfrm>
          <a:prstGeom prst="rect">
            <a:avLst/>
          </a:prstGeom>
          <a:ln w="12700">
            <a:miter lim="400000"/>
          </a:ln>
        </p:spPr>
      </p:pic>
      <p:sp>
        <p:nvSpPr>
          <p:cNvPr id="226" name="Slide Number"/>
          <p:cNvSpPr txBox="1"/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27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249502" y="-20395"/>
            <a:ext cx="5047591" cy="4754849"/>
          </a:xfrm>
          <a:prstGeom prst="rect">
            <a:avLst/>
          </a:prstGeom>
          <a:ln w="12700">
            <a:miter lim="400000"/>
          </a:ln>
        </p:spPr>
      </p:pic>
      <p:sp>
        <p:nvSpPr>
          <p:cNvPr id="228" name="Deep NN Based Technique"/>
          <p:cNvSpPr txBox="1"/>
          <p:nvPr/>
        </p:nvSpPr>
        <p:spPr>
          <a:xfrm>
            <a:off x="803654" y="2714319"/>
            <a:ext cx="21971001" cy="1028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marL="1018645" indent="-1018645" algn="l" defTabSz="825500">
              <a:buSzPct val="100000"/>
              <a:buAutoNum type="arabicPeriod" startAt="1"/>
              <a:defRPr b="1" sz="5800">
                <a:solidFill>
                  <a:srgbClr val="000000"/>
                </a:solidFill>
              </a:defRPr>
            </a:lvl1pPr>
          </a:lstStyle>
          <a:p>
            <a:pPr/>
            <a:r>
              <a:t>Deep NN Based Technique</a:t>
            </a:r>
          </a:p>
        </p:txBody>
      </p:sp>
      <p:sp>
        <p:nvSpPr>
          <p:cNvPr id="229" name="Anomaly Score Assignment…"/>
          <p:cNvSpPr txBox="1"/>
          <p:nvPr/>
        </p:nvSpPr>
        <p:spPr>
          <a:xfrm>
            <a:off x="16179260" y="5626586"/>
            <a:ext cx="8426464" cy="66468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 marL="609600" indent="-609600" algn="l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sz="4800">
                <a:solidFill>
                  <a:srgbClr val="000000"/>
                </a:solidFill>
              </a:defRPr>
            </a:pPr>
            <a:r>
              <a:t>Anomaly Score Assignment</a:t>
            </a:r>
          </a:p>
          <a:p>
            <a:pPr marL="889000" indent="-889000" algn="l">
              <a:lnSpc>
                <a:spcPct val="90000"/>
              </a:lnSpc>
              <a:spcBef>
                <a:spcPts val="4500"/>
              </a:spcBef>
              <a:buSzPct val="100000"/>
              <a:buAutoNum type="arabicPeriod" startAt="1"/>
              <a:defRPr sz="4800">
                <a:solidFill>
                  <a:srgbClr val="000000"/>
                </a:solidFill>
              </a:defRPr>
            </a:pPr>
            <a:r>
              <a:t>Similar attributes</a:t>
            </a:r>
          </a:p>
          <a:p>
            <a:pPr marL="889000" indent="-889000" algn="l">
              <a:lnSpc>
                <a:spcPct val="90000"/>
              </a:lnSpc>
              <a:spcBef>
                <a:spcPts val="4500"/>
              </a:spcBef>
              <a:buSzPct val="100000"/>
              <a:buAutoNum type="arabicPeriod" startAt="1"/>
              <a:defRPr sz="4800">
                <a:solidFill>
                  <a:srgbClr val="000000"/>
                </a:solidFill>
              </a:defRPr>
            </a:pPr>
            <a:r>
              <a:t>Connects </a:t>
            </a:r>
          </a:p>
          <a:p>
            <a:pPr marL="889000" indent="-889000" algn="l">
              <a:lnSpc>
                <a:spcPct val="90000"/>
              </a:lnSpc>
              <a:spcBef>
                <a:spcPts val="4500"/>
              </a:spcBef>
              <a:buSzPct val="100000"/>
              <a:buAutoNum type="arabicPeriod" startAt="1"/>
              <a:defRPr sz="4800">
                <a:solidFill>
                  <a:srgbClr val="000000"/>
                </a:solidFill>
              </a:defRPr>
            </a:pPr>
            <a:r>
              <a:t>Different pattern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CN Based Techniqu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marL="1574270" indent="-1574270">
              <a:buSzPct val="100000"/>
              <a:buAutoNum type="arabicPeriod" startAt="2"/>
            </a:lvl1pPr>
          </a:lstStyle>
          <a:p>
            <a:pPr/>
            <a:r>
              <a:t>GCN Based Technique</a:t>
            </a:r>
          </a:p>
        </p:txBody>
      </p:sp>
      <p:sp>
        <p:nvSpPr>
          <p:cNvPr id="232" name="Dominant"/>
          <p:cNvSpPr txBox="1"/>
          <p:nvPr>
            <p:ph type="body" idx="1"/>
          </p:nvPr>
        </p:nvSpPr>
        <p:spPr>
          <a:xfrm>
            <a:off x="1206500" y="3668825"/>
            <a:ext cx="21971000" cy="8760544"/>
          </a:xfrm>
          <a:prstGeom prst="rect">
            <a:avLst/>
          </a:prstGeom>
        </p:spPr>
        <p:txBody>
          <a:bodyPr/>
          <a:lstStyle/>
          <a:p>
            <a:pPr/>
            <a:r>
              <a:t>Dominant</a:t>
            </a:r>
          </a:p>
          <a:p>
            <a:pPr/>
          </a:p>
          <a:p>
            <a:pPr/>
          </a:p>
          <a:p>
            <a:pPr/>
          </a:p>
          <a:p>
            <a:pPr/>
          </a:p>
        </p:txBody>
      </p:sp>
      <p:pic>
        <p:nvPicPr>
          <p:cNvPr id="23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53759" y="4521222"/>
            <a:ext cx="16459420" cy="6219463"/>
          </a:xfrm>
          <a:prstGeom prst="rect">
            <a:avLst/>
          </a:prstGeom>
          <a:ln w="12700">
            <a:miter lim="400000"/>
          </a:ln>
        </p:spPr>
      </p:pic>
      <p:sp>
        <p:nvSpPr>
          <p:cNvPr id="234" name="Slide Number"/>
          <p:cNvSpPr txBox="1"/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35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249502" y="-20395"/>
            <a:ext cx="5047591" cy="4754849"/>
          </a:xfrm>
          <a:prstGeom prst="rect">
            <a:avLst/>
          </a:prstGeom>
          <a:ln w="12700">
            <a:miter lim="400000"/>
          </a:ln>
        </p:spPr>
      </p:pic>
      <p:pic>
        <p:nvPicPr>
          <p:cNvPr id="236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prstGeom prst="rect">
            <a:avLst/>
          </a:prstGeom>
          <a:ln w="12700">
            <a:miter lim="400000"/>
          </a:ln>
        </p:spPr>
      </p:pic>
      <p:pic>
        <p:nvPicPr>
          <p:cNvPr id="237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8144115" y="7377694"/>
            <a:ext cx="4709254" cy="50652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8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prstGeom prst="rect">
            <a:avLst/>
          </a:prstGeom>
          <a:ln w="12700">
            <a:miter lim="400000"/>
          </a:ln>
        </p:spPr>
      </p:pic>
      <p:pic>
        <p:nvPicPr>
          <p:cNvPr id="239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7864280" y="8517068"/>
            <a:ext cx="6347209" cy="6284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Screenshot 2022-01-25 at 2.50.16 PM.png" descr="Screenshot 2022-01-25 at 2.50.16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820287" y="4807757"/>
            <a:ext cx="12322425" cy="5812970"/>
          </a:xfrm>
          <a:prstGeom prst="rect">
            <a:avLst/>
          </a:prstGeom>
          <a:ln w="12700">
            <a:miter lim="400000"/>
          </a:ln>
        </p:spPr>
      </p:pic>
      <p:sp>
        <p:nvSpPr>
          <p:cNvPr id="242" name="Network Representation Based Technique (NetWalk)…"/>
          <p:cNvSpPr txBox="1"/>
          <p:nvPr>
            <p:ph type="body" idx="1"/>
          </p:nvPr>
        </p:nvSpPr>
        <p:spPr>
          <a:xfrm>
            <a:off x="377112" y="2773128"/>
            <a:ext cx="21971001" cy="8536051"/>
          </a:xfrm>
          <a:prstGeom prst="rect">
            <a:avLst/>
          </a:prstGeom>
        </p:spPr>
        <p:txBody>
          <a:bodyPr/>
          <a:lstStyle/>
          <a:p>
            <a:pPr marL="889000" indent="-889000">
              <a:lnSpc>
                <a:spcPct val="200000"/>
              </a:lnSpc>
              <a:buSzPct val="100000"/>
              <a:buAutoNum type="arabicPeriod" startAt="1"/>
            </a:pPr>
            <a:r>
              <a:t>Network Representation Based Technique (NetWalk)</a:t>
            </a:r>
          </a:p>
          <a:p>
            <a:pPr marL="723900" indent="-723900">
              <a:lnSpc>
                <a:spcPct val="100000"/>
              </a:lnSpc>
              <a:buSzPct val="100000"/>
              <a:buAutoNum type="romanLcParenR" startAt="1"/>
            </a:pPr>
            <a:r>
              <a:t>Random walk sequences</a:t>
            </a:r>
          </a:p>
          <a:p>
            <a:pPr marL="723900" indent="-723900">
              <a:lnSpc>
                <a:spcPct val="100000"/>
              </a:lnSpc>
              <a:buSzPct val="100000"/>
              <a:buAutoNum type="romanLcParenR" startAt="1"/>
            </a:pPr>
            <a:r>
              <a:t>Learning representations</a:t>
            </a:r>
          </a:p>
          <a:p>
            <a:pPr marL="723900" indent="-723900">
              <a:lnSpc>
                <a:spcPct val="100000"/>
              </a:lnSpc>
              <a:buSzPct val="100000"/>
              <a:buAutoNum type="romanLcParenR" startAt="1"/>
            </a:pPr>
            <a:r>
              <a:t>Maintaining the network representations</a:t>
            </a:r>
          </a:p>
          <a:p>
            <a:pPr marL="723900" indent="-723900">
              <a:lnSpc>
                <a:spcPct val="100000"/>
              </a:lnSpc>
              <a:buSzPct val="100000"/>
              <a:buAutoNum type="romanLcParenR" startAt="1"/>
            </a:pPr>
            <a:r>
              <a:t>Clustering based anomaly detection</a:t>
            </a:r>
          </a:p>
        </p:txBody>
      </p:sp>
      <p:sp>
        <p:nvSpPr>
          <p:cNvPr id="243" name="Slide Number"/>
          <p:cNvSpPr txBox="1"/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44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249502" y="-20395"/>
            <a:ext cx="5047591" cy="4754849"/>
          </a:xfrm>
          <a:prstGeom prst="rect">
            <a:avLst/>
          </a:prstGeom>
          <a:ln w="12700">
            <a:miter lim="400000"/>
          </a:ln>
        </p:spPr>
      </p:pic>
      <p:sp>
        <p:nvSpPr>
          <p:cNvPr id="245" name="ANOS ND on Dynamic Graphs"/>
          <p:cNvSpPr txBox="1"/>
          <p:nvPr>
            <p:ph type="title"/>
          </p:nvPr>
        </p:nvSpPr>
        <p:spPr>
          <a:xfrm>
            <a:off x="959024" y="179155"/>
            <a:ext cx="19039680" cy="2727587"/>
          </a:xfrm>
          <a:prstGeom prst="rect">
            <a:avLst/>
          </a:prstGeom>
        </p:spPr>
        <p:txBody>
          <a:bodyPr/>
          <a:lstStyle>
            <a:lvl1pPr marL="1574270" indent="-1574270">
              <a:buSzPct val="100000"/>
              <a:buAutoNum type="alphaUcPeriod" startAt="2"/>
            </a:lvl1pPr>
          </a:lstStyle>
          <a:p>
            <a:pPr/>
            <a:r>
              <a:t>ANOS ND on Dynamic Graphs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enerative Adversarial Networks (GAN)"/>
          <p:cNvSpPr txBox="1"/>
          <p:nvPr>
            <p:ph type="title"/>
          </p:nvPr>
        </p:nvSpPr>
        <p:spPr>
          <a:xfrm>
            <a:off x="258628" y="1077359"/>
            <a:ext cx="17837932" cy="2118394"/>
          </a:xfrm>
          <a:prstGeom prst="rect">
            <a:avLst/>
          </a:prstGeom>
        </p:spPr>
        <p:txBody>
          <a:bodyPr/>
          <a:lstStyle>
            <a:lvl1pPr marL="1353872" indent="-1353872" defTabSz="2096971">
              <a:buSzPct val="100000"/>
              <a:buAutoNum type="arabicPeriod" startAt="2"/>
              <a:defRPr spc="-146" sz="7310"/>
            </a:lvl1pPr>
          </a:lstStyle>
          <a:p>
            <a:pPr/>
            <a:r>
              <a:t> Generative Adversarial Networks (GAN)</a:t>
            </a:r>
          </a:p>
        </p:txBody>
      </p:sp>
      <p:sp>
        <p:nvSpPr>
          <p:cNvPr id="248" name="Generator…"/>
          <p:cNvSpPr txBox="1"/>
          <p:nvPr>
            <p:ph type="body" idx="1"/>
          </p:nvPr>
        </p:nvSpPr>
        <p:spPr>
          <a:xfrm>
            <a:off x="685170" y="4248504"/>
            <a:ext cx="21971001" cy="8256012"/>
          </a:xfrm>
          <a:prstGeom prst="rect">
            <a:avLst/>
          </a:prstGeom>
        </p:spPr>
        <p:txBody>
          <a:bodyPr/>
          <a:lstStyle/>
          <a:p>
            <a:pPr/>
            <a:r>
              <a:t>Generator</a:t>
            </a:r>
          </a:p>
          <a:p>
            <a:pPr/>
          </a:p>
          <a:p>
            <a:pPr/>
            <a:r>
              <a:t>Discriminator</a:t>
            </a:r>
          </a:p>
        </p:txBody>
      </p:sp>
      <p:pic>
        <p:nvPicPr>
          <p:cNvPr id="24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07200" y="5028126"/>
            <a:ext cx="10769600" cy="4749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0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249502" y="-20395"/>
            <a:ext cx="5047591" cy="4754849"/>
          </a:xfrm>
          <a:prstGeom prst="rect">
            <a:avLst/>
          </a:prstGeom>
          <a:ln w="12700">
            <a:miter lim="400000"/>
          </a:ln>
        </p:spPr>
      </p:pic>
      <p:sp>
        <p:nvSpPr>
          <p:cNvPr id="251" name="Slide Number"/>
          <p:cNvSpPr txBox="1"/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249502" y="-20395"/>
            <a:ext cx="5047591" cy="4754849"/>
          </a:xfrm>
          <a:prstGeom prst="rect">
            <a:avLst/>
          </a:prstGeom>
          <a:ln w="12700">
            <a:miter lim="400000"/>
          </a:ln>
        </p:spPr>
      </p:pic>
      <p:sp>
        <p:nvSpPr>
          <p:cNvPr id="254" name="Slide Number"/>
          <p:cNvSpPr txBox="1"/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55" name="OCAN"/>
          <p:cNvSpPr txBox="1"/>
          <p:nvPr/>
        </p:nvSpPr>
        <p:spPr>
          <a:xfrm>
            <a:off x="1064319" y="960848"/>
            <a:ext cx="8200472" cy="1028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algn="l" defTabSz="825500">
              <a:defRPr b="1" sz="5800">
                <a:solidFill>
                  <a:srgbClr val="000000"/>
                </a:solidFill>
              </a:defRPr>
            </a:lvl1pPr>
          </a:lstStyle>
          <a:p>
            <a:pPr/>
            <a:r>
              <a:t>OCAN</a:t>
            </a:r>
          </a:p>
        </p:txBody>
      </p:sp>
      <p:pic>
        <p:nvPicPr>
          <p:cNvPr id="256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331486" y="3664412"/>
            <a:ext cx="16649290" cy="68796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ANOS ED on Static Graphs"/>
          <p:cNvSpPr txBox="1"/>
          <p:nvPr>
            <p:ph type="title"/>
          </p:nvPr>
        </p:nvSpPr>
        <p:spPr>
          <a:xfrm>
            <a:off x="1377305" y="2253921"/>
            <a:ext cx="14556729" cy="1137308"/>
          </a:xfrm>
          <a:prstGeom prst="rect">
            <a:avLst/>
          </a:prstGeom>
        </p:spPr>
        <p:txBody>
          <a:bodyPr/>
          <a:lstStyle>
            <a:lvl1pPr defTabSz="1950671">
              <a:defRPr spc="-136" sz="6800"/>
            </a:lvl1pPr>
          </a:lstStyle>
          <a:p>
            <a:pPr/>
            <a:r>
              <a:t>ANOS ED on Static Graphs</a:t>
            </a:r>
          </a:p>
        </p:txBody>
      </p:sp>
      <p:sp>
        <p:nvSpPr>
          <p:cNvPr id="259" name="Unified Graph Embedding based anomalous edge Detection (UGED)…"/>
          <p:cNvSpPr txBox="1"/>
          <p:nvPr>
            <p:ph type="body" idx="1"/>
          </p:nvPr>
        </p:nvSpPr>
        <p:spPr>
          <a:xfrm>
            <a:off x="1206500" y="5043198"/>
            <a:ext cx="21971000" cy="825601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t>Unified Graph Embedding based anomalous edge Detection (UGED)</a:t>
            </a:r>
          </a:p>
          <a:p>
            <a:pPr lvl="3" marL="0" indent="1371600" defTabSz="457200">
              <a:lnSpc>
                <a:spcPct val="150000"/>
              </a:lnSpc>
              <a:spcBef>
                <a:spcPts val="0"/>
              </a:spcBef>
              <a:buSzTx/>
              <a:buNone/>
              <a:defRPr sz="5200">
                <a:latin typeface="Helvetica"/>
                <a:ea typeface="Helvetica"/>
                <a:cs typeface="Helvetica"/>
                <a:sym typeface="Helvetica"/>
              </a:defRPr>
            </a:pPr>
            <a:r>
              <a:t>Probability of each edge:</a:t>
            </a:r>
          </a:p>
          <a:p>
            <a:pPr lvl="3" marL="0" indent="1371600" defTabSz="457200">
              <a:lnSpc>
                <a:spcPct val="150000"/>
              </a:lnSpc>
              <a:spcBef>
                <a:spcPts val="0"/>
              </a:spcBef>
              <a:buSzTx/>
              <a:buNone/>
              <a:defRPr sz="5200">
                <a:latin typeface="Helvetica"/>
                <a:ea typeface="Helvetica"/>
                <a:cs typeface="Helvetica"/>
                <a:sym typeface="Helvetica"/>
              </a:defRPr>
            </a:pPr>
            <a:r>
              <a:t>Mean aggregation:</a:t>
            </a:r>
          </a:p>
        </p:txBody>
      </p:sp>
      <p:pic>
        <p:nvPicPr>
          <p:cNvPr id="26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64510" y="8482169"/>
            <a:ext cx="20199723" cy="4182054"/>
          </a:xfrm>
          <a:prstGeom prst="rect">
            <a:avLst/>
          </a:prstGeom>
          <a:ln w="12700">
            <a:miter lim="400000"/>
          </a:ln>
        </p:spPr>
      </p:pic>
      <p:pic>
        <p:nvPicPr>
          <p:cNvPr id="261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249502" y="-20395"/>
            <a:ext cx="5047591" cy="4754849"/>
          </a:xfrm>
          <a:prstGeom prst="rect">
            <a:avLst/>
          </a:prstGeom>
          <a:ln w="12700">
            <a:miter lim="400000"/>
          </a:ln>
        </p:spPr>
      </p:pic>
      <p:sp>
        <p:nvSpPr>
          <p:cNvPr id="262" name="Slide Number"/>
          <p:cNvSpPr txBox="1"/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63" name="Anomalous Edge Detection"/>
          <p:cNvSpPr txBox="1"/>
          <p:nvPr/>
        </p:nvSpPr>
        <p:spPr>
          <a:xfrm>
            <a:off x="993228" y="415989"/>
            <a:ext cx="21971001" cy="14331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>
            <a:lvl1pPr algn="l">
              <a:lnSpc>
                <a:spcPct val="80000"/>
              </a:lnSpc>
              <a:defRPr b="1" spc="-170" sz="8500">
                <a:solidFill>
                  <a:srgbClr val="000000"/>
                </a:solidFill>
              </a:defRPr>
            </a:lvl1pPr>
          </a:lstStyle>
          <a:p>
            <a:pPr/>
            <a:r>
              <a:t>Anomalous Edge Detection</a:t>
            </a:r>
          </a:p>
        </p:txBody>
      </p:sp>
      <p:sp>
        <p:nvSpPr>
          <p:cNvPr id="264" name="Deep NN Based Technique"/>
          <p:cNvSpPr txBox="1"/>
          <p:nvPr/>
        </p:nvSpPr>
        <p:spPr>
          <a:xfrm>
            <a:off x="1241052" y="3795997"/>
            <a:ext cx="14829235" cy="281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889000" indent="-889000" algn="l">
              <a:lnSpc>
                <a:spcPct val="200000"/>
              </a:lnSpc>
              <a:spcBef>
                <a:spcPts val="4500"/>
              </a:spcBef>
              <a:buSzPct val="100000"/>
              <a:buAutoNum type="arabicPeriod" startAt="1"/>
              <a:defRPr sz="4800">
                <a:solidFill>
                  <a:srgbClr val="000000"/>
                </a:solidFill>
              </a:defRPr>
            </a:lvl1pPr>
          </a:lstStyle>
          <a:p>
            <a:pPr/>
            <a:r>
              <a:t>Deep NN Based Technique</a:t>
            </a:r>
          </a:p>
        </p:txBody>
      </p:sp>
      <p:pic>
        <p:nvPicPr>
          <p:cNvPr id="265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002231" y="6024167"/>
            <a:ext cx="9829801" cy="1168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6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002231" y="7253168"/>
            <a:ext cx="9829801" cy="11684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ANOS ED on Dynamic Graph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ANOS ED on Dynamic Graphs</a:t>
            </a:r>
          </a:p>
        </p:txBody>
      </p:sp>
      <p:sp>
        <p:nvSpPr>
          <p:cNvPr id="269" name="GCN Based Technique (AddGraph)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GCN Based Technique (AddGraph)</a:t>
            </a:r>
          </a:p>
        </p:txBody>
      </p:sp>
      <p:pic>
        <p:nvPicPr>
          <p:cNvPr id="27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364386" y="9332349"/>
            <a:ext cx="5626101" cy="546101"/>
          </a:xfrm>
          <a:prstGeom prst="rect">
            <a:avLst/>
          </a:prstGeom>
          <a:ln w="12700">
            <a:miter lim="400000"/>
          </a:ln>
        </p:spPr>
      </p:pic>
      <p:sp>
        <p:nvSpPr>
          <p:cNvPr id="271" name="Slide Number"/>
          <p:cNvSpPr txBox="1"/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72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249502" y="-20395"/>
            <a:ext cx="5047591" cy="4754849"/>
          </a:xfrm>
          <a:prstGeom prst="rect">
            <a:avLst/>
          </a:prstGeom>
          <a:ln w="12700">
            <a:miter lim="400000"/>
          </a:ln>
        </p:spPr>
      </p:pic>
      <p:pic>
        <p:nvPicPr>
          <p:cNvPr id="273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880192" y="5341210"/>
            <a:ext cx="17780001" cy="6070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Deep Learning Technique"/>
          <p:cNvSpPr txBox="1"/>
          <p:nvPr>
            <p:ph type="title"/>
          </p:nvPr>
        </p:nvSpPr>
        <p:spPr>
          <a:xfrm>
            <a:off x="1377305" y="2253921"/>
            <a:ext cx="14556729" cy="1137308"/>
          </a:xfrm>
          <a:prstGeom prst="rect">
            <a:avLst/>
          </a:prstGeom>
        </p:spPr>
        <p:txBody>
          <a:bodyPr/>
          <a:lstStyle>
            <a:lvl1pPr defTabSz="1950671">
              <a:defRPr spc="-136" sz="6800"/>
            </a:lvl1pPr>
          </a:lstStyle>
          <a:p>
            <a:pPr/>
            <a:r>
              <a:t>Deep Learning Technique</a:t>
            </a:r>
          </a:p>
        </p:txBody>
      </p:sp>
      <p:sp>
        <p:nvSpPr>
          <p:cNvPr id="276" name="Deep Fraud Detection (DeepFD)…"/>
          <p:cNvSpPr txBox="1"/>
          <p:nvPr>
            <p:ph type="body" idx="1"/>
          </p:nvPr>
        </p:nvSpPr>
        <p:spPr>
          <a:xfrm>
            <a:off x="1206500" y="4385830"/>
            <a:ext cx="21971000" cy="7981359"/>
          </a:xfrm>
          <a:prstGeom prst="rect">
            <a:avLst/>
          </a:prstGeom>
        </p:spPr>
        <p:txBody>
          <a:bodyPr/>
          <a:lstStyle/>
          <a:p>
            <a:pPr marL="512063" indent="-512063" defTabSz="2048204">
              <a:spcBef>
                <a:spcPts val="3700"/>
              </a:spcBef>
              <a:defRPr sz="4032"/>
            </a:pPr>
            <a:r>
              <a:t>Deep Fraud Detection (DeepFD)</a:t>
            </a:r>
          </a:p>
          <a:p>
            <a:pPr marL="746759" indent="-746759" defTabSz="2048204">
              <a:spcBef>
                <a:spcPts val="3700"/>
              </a:spcBef>
              <a:buSzPct val="100000"/>
              <a:buAutoNum type="romanLcParenR" startAt="1"/>
              <a:defRPr sz="4032"/>
            </a:pPr>
            <a:r>
              <a:t>Measures similarity: </a:t>
            </a:r>
          </a:p>
          <a:p>
            <a:pPr marL="746759" indent="-746759" defTabSz="2048204">
              <a:spcBef>
                <a:spcPts val="3700"/>
              </a:spcBef>
              <a:buSzPct val="100000"/>
              <a:buAutoNum type="romanLcParenR" startAt="1"/>
              <a:defRPr sz="4032"/>
            </a:pPr>
            <a:r>
              <a:t>User representations are trained using 3 losses</a:t>
            </a:r>
          </a:p>
          <a:p>
            <a:pPr marL="746759" indent="-746759" defTabSz="2048204">
              <a:spcBef>
                <a:spcPts val="3700"/>
              </a:spcBef>
              <a:buSzPct val="100000"/>
              <a:buAutoNum type="alphaUcPeriod" startAt="1"/>
              <a:defRPr sz="4032"/>
            </a:pPr>
            <a:r>
              <a:t>Reconstruction loss:</a:t>
            </a:r>
          </a:p>
          <a:p>
            <a:pPr marL="746759" indent="-746759" defTabSz="2048204">
              <a:spcBef>
                <a:spcPts val="3700"/>
              </a:spcBef>
              <a:buSzPct val="100000"/>
              <a:buAutoNum type="alphaUcPeriod" startAt="1"/>
              <a:defRPr sz="4032"/>
            </a:pPr>
            <a:r>
              <a:t>Similarity loss:</a:t>
            </a:r>
          </a:p>
          <a:p>
            <a:pPr marL="746759" indent="-746759" defTabSz="2048204">
              <a:spcBef>
                <a:spcPts val="3700"/>
              </a:spcBef>
              <a:buSzPct val="100000"/>
              <a:buAutoNum type="alphaUcPeriod" startAt="1"/>
              <a:defRPr sz="4032"/>
            </a:pPr>
            <a:r>
              <a:t>Regularisation loss:</a:t>
            </a:r>
          </a:p>
          <a:p>
            <a:pPr marL="512063" indent="-512063" defTabSz="2048204">
              <a:spcBef>
                <a:spcPts val="3700"/>
              </a:spcBef>
              <a:defRPr sz="4032"/>
            </a:pPr>
          </a:p>
          <a:p>
            <a:pPr marL="512063" indent="-512063" defTabSz="2048204">
              <a:spcBef>
                <a:spcPts val="3700"/>
              </a:spcBef>
              <a:defRPr sz="4032"/>
            </a:pPr>
            <a:r>
              <a:t>Other methods under deep learning include FraudNE</a:t>
            </a:r>
          </a:p>
        </p:txBody>
      </p:sp>
      <p:pic>
        <p:nvPicPr>
          <p:cNvPr id="27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249502" y="-20395"/>
            <a:ext cx="5047591" cy="4754849"/>
          </a:xfrm>
          <a:prstGeom prst="rect">
            <a:avLst/>
          </a:prstGeom>
          <a:ln w="12700">
            <a:miter lim="400000"/>
          </a:ln>
        </p:spPr>
      </p:pic>
      <p:sp>
        <p:nvSpPr>
          <p:cNvPr id="278" name="Slide Number"/>
          <p:cNvSpPr txBox="1"/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79" name="Anomalous Sub-Graph Detection"/>
          <p:cNvSpPr txBox="1"/>
          <p:nvPr/>
        </p:nvSpPr>
        <p:spPr>
          <a:xfrm>
            <a:off x="993228" y="415989"/>
            <a:ext cx="21971001" cy="14331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>
            <a:lvl1pPr algn="l">
              <a:lnSpc>
                <a:spcPct val="80000"/>
              </a:lnSpc>
              <a:defRPr b="1" spc="-170" sz="8500">
                <a:solidFill>
                  <a:srgbClr val="000000"/>
                </a:solidFill>
              </a:defRPr>
            </a:lvl1pPr>
          </a:lstStyle>
          <a:p>
            <a:pPr/>
            <a:r>
              <a:t>Anomalous Sub-Graph Detection</a:t>
            </a:r>
          </a:p>
        </p:txBody>
      </p:sp>
      <p:pic>
        <p:nvPicPr>
          <p:cNvPr id="280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20796" y="5344056"/>
            <a:ext cx="1642839" cy="941895"/>
          </a:xfrm>
          <a:prstGeom prst="rect">
            <a:avLst/>
          </a:prstGeom>
          <a:ln w="12700">
            <a:miter lim="400000"/>
          </a:ln>
        </p:spPr>
      </p:pic>
      <p:pic>
        <p:nvPicPr>
          <p:cNvPr id="281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994515" y="7477374"/>
            <a:ext cx="1295401" cy="736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2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570606" y="8544153"/>
            <a:ext cx="1447801" cy="711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3" name="Image" descr="Image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573083" y="9584754"/>
            <a:ext cx="1397001" cy="711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NN Based Technique"/>
          <p:cNvSpPr txBox="1"/>
          <p:nvPr>
            <p:ph type="title"/>
          </p:nvPr>
        </p:nvSpPr>
        <p:spPr>
          <a:xfrm>
            <a:off x="1377305" y="2253921"/>
            <a:ext cx="14556729" cy="1137308"/>
          </a:xfrm>
          <a:prstGeom prst="rect">
            <a:avLst/>
          </a:prstGeom>
        </p:spPr>
        <p:txBody>
          <a:bodyPr/>
          <a:lstStyle>
            <a:lvl1pPr defTabSz="1950671">
              <a:defRPr spc="-136" sz="6800"/>
            </a:lvl1pPr>
          </a:lstStyle>
          <a:p>
            <a:pPr/>
            <a:r>
              <a:t>GNN Based Technique</a:t>
            </a:r>
          </a:p>
        </p:txBody>
      </p:sp>
      <p:sp>
        <p:nvSpPr>
          <p:cNvPr id="286" name="User Preference aware Fake news Detection (UPFD)"/>
          <p:cNvSpPr txBox="1"/>
          <p:nvPr>
            <p:ph type="body" idx="1"/>
          </p:nvPr>
        </p:nvSpPr>
        <p:spPr>
          <a:xfrm>
            <a:off x="1206500" y="4640353"/>
            <a:ext cx="21971000" cy="8256011"/>
          </a:xfrm>
          <a:prstGeom prst="rect">
            <a:avLst/>
          </a:prstGeom>
        </p:spPr>
        <p:txBody>
          <a:bodyPr/>
          <a:lstStyle/>
          <a:p>
            <a:pPr/>
            <a:r>
              <a:t>User Preference aware Fake news Detection (UPFD)</a:t>
            </a:r>
          </a:p>
        </p:txBody>
      </p:sp>
      <p:pic>
        <p:nvPicPr>
          <p:cNvPr id="28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249502" y="-20395"/>
            <a:ext cx="5047591" cy="4754849"/>
          </a:xfrm>
          <a:prstGeom prst="rect">
            <a:avLst/>
          </a:prstGeom>
          <a:ln w="12700">
            <a:miter lim="400000"/>
          </a:ln>
        </p:spPr>
      </p:pic>
      <p:sp>
        <p:nvSpPr>
          <p:cNvPr id="288" name="Slide Number"/>
          <p:cNvSpPr txBox="1"/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89" name="Anomalous Graph Detection"/>
          <p:cNvSpPr txBox="1"/>
          <p:nvPr/>
        </p:nvSpPr>
        <p:spPr>
          <a:xfrm>
            <a:off x="993228" y="415989"/>
            <a:ext cx="21971001" cy="14331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>
            <a:lvl1pPr algn="l">
              <a:lnSpc>
                <a:spcPct val="80000"/>
              </a:lnSpc>
              <a:defRPr b="1" spc="-170" sz="8500">
                <a:solidFill>
                  <a:srgbClr val="000000"/>
                </a:solidFill>
              </a:defRPr>
            </a:lvl1pPr>
          </a:lstStyle>
          <a:p>
            <a:pPr/>
            <a:r>
              <a:t>Anomalous Graph Detection</a:t>
            </a:r>
          </a:p>
        </p:txBody>
      </p:sp>
      <p:pic>
        <p:nvPicPr>
          <p:cNvPr id="290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468155" y="6435215"/>
            <a:ext cx="16556547" cy="49450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249502" y="-20395"/>
            <a:ext cx="5047591" cy="4754849"/>
          </a:xfrm>
          <a:prstGeom prst="rect">
            <a:avLst/>
          </a:prstGeom>
          <a:ln w="12700">
            <a:miter lim="400000"/>
          </a:ln>
        </p:spPr>
      </p:pic>
      <p:sp>
        <p:nvSpPr>
          <p:cNvPr id="293" name="Slide Number"/>
          <p:cNvSpPr txBox="1"/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94" name="AD Performance Evaluation"/>
          <p:cNvSpPr txBox="1"/>
          <p:nvPr/>
        </p:nvSpPr>
        <p:spPr>
          <a:xfrm>
            <a:off x="993228" y="415989"/>
            <a:ext cx="21971001" cy="14331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>
            <a:lvl1pPr algn="l">
              <a:lnSpc>
                <a:spcPct val="80000"/>
              </a:lnSpc>
              <a:defRPr b="1" spc="-170" sz="8500">
                <a:solidFill>
                  <a:srgbClr val="000000"/>
                </a:solidFill>
              </a:defRPr>
            </a:lvl1pPr>
          </a:lstStyle>
          <a:p>
            <a:pPr/>
            <a:r>
              <a:t>AD Performance Evaluation</a:t>
            </a:r>
          </a:p>
        </p:txBody>
      </p:sp>
      <p:pic>
        <p:nvPicPr>
          <p:cNvPr id="295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969601" y="4074191"/>
            <a:ext cx="14358348" cy="41997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Prior knowledge…"/>
          <p:cNvSpPr txBox="1"/>
          <p:nvPr>
            <p:ph type="body" idx="1"/>
          </p:nvPr>
        </p:nvSpPr>
        <p:spPr>
          <a:xfrm>
            <a:off x="377112" y="3337070"/>
            <a:ext cx="21971001" cy="8256012"/>
          </a:xfrm>
          <a:prstGeom prst="rect">
            <a:avLst/>
          </a:prstGeom>
        </p:spPr>
        <p:txBody>
          <a:bodyPr/>
          <a:lstStyle/>
          <a:p>
            <a:pPr/>
            <a:r>
              <a:t>Prior knowledge</a:t>
            </a:r>
          </a:p>
          <a:p>
            <a:pPr/>
          </a:p>
          <a:p>
            <a:pPr/>
            <a:r>
              <a:t>Two pronged approach in dynamic graphs</a:t>
            </a:r>
          </a:p>
          <a:p>
            <a:pPr/>
          </a:p>
          <a:p>
            <a:pPr/>
            <a:r>
              <a:t>Streaming heterogenous graphs</a:t>
            </a:r>
          </a:p>
          <a:p>
            <a:pPr/>
          </a:p>
          <a:p>
            <a:pPr/>
            <a:r>
              <a:t>Imbalanced graph anomaly detection</a:t>
            </a:r>
          </a:p>
        </p:txBody>
      </p:sp>
      <p:pic>
        <p:nvPicPr>
          <p:cNvPr id="29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249502" y="-20395"/>
            <a:ext cx="5047591" cy="4754849"/>
          </a:xfrm>
          <a:prstGeom prst="rect">
            <a:avLst/>
          </a:prstGeom>
          <a:ln w="12700">
            <a:miter lim="400000"/>
          </a:ln>
        </p:spPr>
      </p:pic>
      <p:sp>
        <p:nvSpPr>
          <p:cNvPr id="299" name="Slide Number"/>
          <p:cNvSpPr txBox="1"/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00" name="Future Scope"/>
          <p:cNvSpPr txBox="1"/>
          <p:nvPr/>
        </p:nvSpPr>
        <p:spPr>
          <a:xfrm>
            <a:off x="993228" y="428689"/>
            <a:ext cx="21971001" cy="14331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>
            <a:lvl1pPr algn="l">
              <a:lnSpc>
                <a:spcPct val="80000"/>
              </a:lnSpc>
              <a:defRPr b="1" spc="-170" sz="8500">
                <a:solidFill>
                  <a:srgbClr val="000000"/>
                </a:solidFill>
              </a:defRPr>
            </a:lvl1pPr>
          </a:lstStyle>
          <a:p>
            <a:pPr/>
            <a:r>
              <a:t>Future Scope</a:t>
            </a:r>
          </a:p>
        </p:txBody>
      </p:sp>
      <p:sp>
        <p:nvSpPr>
          <p:cNvPr id="301" name="Source: https://www.youtube.com/watch?v=lF11k2s1uWw"/>
          <p:cNvSpPr txBox="1"/>
          <p:nvPr/>
        </p:nvSpPr>
        <p:spPr>
          <a:xfrm>
            <a:off x="14360967" y="11627340"/>
            <a:ext cx="8126579" cy="461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Source: </a:t>
            </a:r>
            <a:r>
              <a:rPr u="sng">
                <a:hlinkClick r:id="rId3" invalidUrl="" action="" tgtFrame="" tooltip="" history="1" highlightClick="0" endSnd="0"/>
              </a:rPr>
              <a:t>https://www.youtube.com/watch?v=lF11k2s1uWw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249502" y="-20395"/>
            <a:ext cx="5047591" cy="4754849"/>
          </a:xfrm>
          <a:prstGeom prst="rect">
            <a:avLst/>
          </a:prstGeom>
          <a:ln w="12700">
            <a:miter lim="400000"/>
          </a:ln>
        </p:spPr>
      </p:pic>
      <p:sp>
        <p:nvSpPr>
          <p:cNvPr id="304" name="Slide Number"/>
          <p:cNvSpPr txBox="1"/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05" name="Conclusion"/>
          <p:cNvSpPr txBox="1"/>
          <p:nvPr/>
        </p:nvSpPr>
        <p:spPr>
          <a:xfrm>
            <a:off x="8834502" y="5392316"/>
            <a:ext cx="6714996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>
            <a:lvl1pPr algn="l">
              <a:lnSpc>
                <a:spcPct val="80000"/>
              </a:lnSpc>
              <a:defRPr b="1" spc="-170" sz="8500">
                <a:solidFill>
                  <a:srgbClr val="000000"/>
                </a:solidFill>
              </a:defRPr>
            </a:lvl1pPr>
          </a:lstStyle>
          <a:p>
            <a:pPr/>
            <a:r>
              <a:t>Conclusion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249502" y="-20395"/>
            <a:ext cx="5047591" cy="4754849"/>
          </a:xfrm>
          <a:prstGeom prst="rect">
            <a:avLst/>
          </a:prstGeom>
          <a:ln w="12700">
            <a:miter lim="400000"/>
          </a:ln>
        </p:spPr>
      </p:pic>
      <p:sp>
        <p:nvSpPr>
          <p:cNvPr id="308" name="Ma, Xiaoxiao &amp; Wu, Jia &amp; Xue, Shan &amp; Yang, Jian &amp; Zhou, Chuan &amp; Sheng, Quan &amp; Xiong, Hui &amp; Akoglu, Leman. (2021). A Comprehensive Survey on Graph Anomaly Detection with Deep Learning. IEEE Transactions on Knowledge and Data Engineering. 1-1. 10.1109/TKDE"/>
          <p:cNvSpPr txBox="1"/>
          <p:nvPr>
            <p:ph type="body" idx="1"/>
          </p:nvPr>
        </p:nvSpPr>
        <p:spPr>
          <a:xfrm>
            <a:off x="685170" y="2531338"/>
            <a:ext cx="19671340" cy="10177005"/>
          </a:xfrm>
          <a:prstGeom prst="rect">
            <a:avLst/>
          </a:prstGeom>
        </p:spPr>
        <p:txBody>
          <a:bodyPr/>
          <a:lstStyle/>
          <a:p>
            <a:pPr marL="505968" indent="-505968" defTabSz="2023821">
              <a:spcBef>
                <a:spcPts val="3700"/>
              </a:spcBef>
              <a:buSzPct val="40000"/>
              <a:buBlip>
                <a:blip r:embed="rId3"/>
              </a:buBlip>
              <a:defRPr sz="3984"/>
            </a:pPr>
            <a:r>
              <a:t>Ma, Xiaoxiao &amp; Wu, Jia &amp; Xue, Shan &amp; Yang, Jian &amp; Zhou, Chuan &amp; Sheng, Quan &amp; Xiong, Hui &amp; Akoglu, Leman. (2021). A Comprehensive Survey on Graph Anomaly Detection with Deep Learning. IEEE Transactions on Knowledge and Data Engineering. 1-1. 10.1109/TKDE.2021.3118815</a:t>
            </a:r>
          </a:p>
          <a:p>
            <a:pPr marL="505968" indent="-505968" defTabSz="2023821">
              <a:spcBef>
                <a:spcPts val="3700"/>
              </a:spcBef>
              <a:buSzPct val="40000"/>
              <a:buBlip>
                <a:blip r:embed="rId3"/>
              </a:buBlip>
              <a:defRPr sz="3984"/>
            </a:pPr>
            <a:r>
              <a:t>S. Bandyopadhyay, L. N, S. V. Vivek, and M. N. Murty, “Outlier resistant unsupervised deep architectures for attributed network embedding,” in Proc. ACM 13th Int. Conf. Web Search Data Mining, 2020, pp. 25–33</a:t>
            </a:r>
          </a:p>
          <a:p>
            <a:pPr marL="505968" indent="-505968" defTabSz="2023821">
              <a:spcBef>
                <a:spcPts val="3700"/>
              </a:spcBef>
              <a:buSzPct val="40000"/>
              <a:buBlip>
                <a:blip r:embed="rId3"/>
              </a:buBlip>
              <a:defRPr sz="3984"/>
            </a:pPr>
            <a:r>
              <a:t>L. Ouyang, Y. Zhang and Y. Wang, "Unified Graph Embedding-Based Anomalous Edge Detection," 2020 International Joint Conference on Neural Networks (IJCNN), 2020, pp. 1-8, doi: 10.1109/IJCNN48605.2020.9206720</a:t>
            </a:r>
          </a:p>
          <a:p>
            <a:pPr marL="505968" indent="-505968" defTabSz="2023821">
              <a:spcBef>
                <a:spcPts val="3700"/>
              </a:spcBef>
              <a:buSzPct val="40000"/>
              <a:buBlip>
                <a:blip r:embed="rId3"/>
              </a:buBlip>
              <a:defRPr sz="3984"/>
            </a:pPr>
            <a:r>
              <a:t>Y. Dou, K. Shu, C. Xia, P. S. Yu, and L. Sun, “User preference-aware fake news detection,” arXiv preprint arXiv:2104.12259, 2021.</a:t>
            </a:r>
          </a:p>
          <a:p>
            <a:pPr marL="505968" indent="-505968" defTabSz="2023821">
              <a:spcBef>
                <a:spcPts val="3700"/>
              </a:spcBef>
              <a:buSzPct val="40000"/>
              <a:buBlip>
                <a:blip r:embed="rId3"/>
              </a:buBlip>
              <a:defRPr sz="3984"/>
            </a:pPr>
            <a:r>
              <a:t>Yoon, Minji &amp; Hooi, Bryan &amp; Shin, Kijung &amp; Faloutsos, Christos. (2019). Fast and Accurate Anomaly Detection in Dynamic Graphs with a Two-Pronged Approach. 647-657. 10.1145/3292500.3330946</a:t>
            </a:r>
          </a:p>
        </p:txBody>
      </p:sp>
      <p:sp>
        <p:nvSpPr>
          <p:cNvPr id="309" name="Slide Number"/>
          <p:cNvSpPr txBox="1"/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10" name="References"/>
          <p:cNvSpPr txBox="1"/>
          <p:nvPr/>
        </p:nvSpPr>
        <p:spPr>
          <a:xfrm>
            <a:off x="993228" y="415989"/>
            <a:ext cx="21971001" cy="14331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>
            <a:lvl1pPr algn="l">
              <a:lnSpc>
                <a:spcPct val="80000"/>
              </a:lnSpc>
              <a:defRPr b="1" spc="-170" sz="8500">
                <a:solidFill>
                  <a:srgbClr val="000000"/>
                </a:solidFill>
              </a:defRPr>
            </a:lvl1pPr>
          </a:lstStyle>
          <a:p>
            <a:pPr/>
            <a:r>
              <a:t>References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249502" y="-20395"/>
            <a:ext cx="5047591" cy="4754849"/>
          </a:xfrm>
          <a:prstGeom prst="rect">
            <a:avLst/>
          </a:prstGeom>
          <a:ln w="12700">
            <a:miter lim="400000"/>
          </a:ln>
        </p:spPr>
      </p:pic>
      <p:sp>
        <p:nvSpPr>
          <p:cNvPr id="313" name="Slide Number"/>
          <p:cNvSpPr txBox="1"/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14" name="Thank you"/>
          <p:cNvSpPr txBox="1"/>
          <p:nvPr/>
        </p:nvSpPr>
        <p:spPr>
          <a:xfrm>
            <a:off x="9950616" y="5795161"/>
            <a:ext cx="7548480" cy="14331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>
            <a:lvl1pPr algn="l">
              <a:lnSpc>
                <a:spcPct val="80000"/>
              </a:lnSpc>
              <a:defRPr b="1" spc="-170" sz="8500">
                <a:solidFill>
                  <a:srgbClr val="000000"/>
                </a:solidFill>
              </a:defRPr>
            </a:lvl1pPr>
          </a:lstStyle>
          <a:p>
            <a:pPr/>
            <a:r>
              <a:t>Thank you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